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drawings/drawing2.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notesSlides/notesSlide7.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5"/>
  </p:notesMasterIdLst>
  <p:sldIdLst>
    <p:sldId id="523" r:id="rId5"/>
    <p:sldId id="290" r:id="rId6"/>
    <p:sldId id="522" r:id="rId7"/>
    <p:sldId id="518" r:id="rId8"/>
    <p:sldId id="261" r:id="rId9"/>
    <p:sldId id="525" r:id="rId10"/>
    <p:sldId id="490" r:id="rId11"/>
    <p:sldId id="256" r:id="rId12"/>
    <p:sldId id="288" r:id="rId13"/>
    <p:sldId id="267" r:id="rId14"/>
    <p:sldId id="524" r:id="rId15"/>
    <p:sldId id="495" r:id="rId16"/>
    <p:sldId id="494" r:id="rId17"/>
    <p:sldId id="257" r:id="rId18"/>
    <p:sldId id="499" r:id="rId19"/>
    <p:sldId id="277" r:id="rId20"/>
    <p:sldId id="515" r:id="rId21"/>
    <p:sldId id="271" r:id="rId22"/>
    <p:sldId id="504" r:id="rId23"/>
    <p:sldId id="275" r:id="rId24"/>
  </p:sldIdLst>
  <p:sldSz cx="18288000" cy="10287000"/>
  <p:notesSz cx="7315200" cy="9601200"/>
  <p:embeddedFontLst>
    <p:embeddedFont>
      <p:font typeface="游ゴシック" panose="020B0400000000000000" pitchFamily="34" charset="-128"/>
      <p:regular r:id="rId26"/>
      <p:bold r:id="rId27"/>
    </p:embeddedFont>
    <p:embeddedFont>
      <p:font typeface="Arial Black" panose="020B0A04020102020204" pitchFamily="34" charset="0"/>
      <p:bold r:id="rId28"/>
    </p:embeddedFont>
    <p:embeddedFont>
      <p:font typeface="Britannic Bold" panose="020B0903060703020204" pitchFamily="34" charset="0"/>
      <p:regular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Muli Black" panose="00000A00000000000000" pitchFamily="2" charset="0"/>
      <p:regular r:id="rId36"/>
      <p:bold r:id="rId37"/>
      <p:boldItalic r:id="rId38"/>
    </p:embeddedFont>
    <p:embeddedFont>
      <p:font typeface="Muli Bold" panose="00000800000000000000" pitchFamily="2" charset="0"/>
      <p:regular r:id="rId39"/>
      <p:bold r:id="rId40"/>
    </p:embeddedFont>
    <p:embeddedFont>
      <p:font typeface="Noto Serif Display Black"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44" userDrawn="1">
          <p15:clr>
            <a:srgbClr val="A4A3A4"/>
          </p15:clr>
        </p15:guide>
        <p15:guide id="2" pos="58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CB504"/>
    <a:srgbClr val="FF6699"/>
    <a:srgbClr val="FF6600"/>
    <a:srgbClr val="FFCC00"/>
    <a:srgbClr val="996633"/>
    <a:srgbClr val="FFFF66"/>
    <a:srgbClr val="0000FF"/>
    <a:srgbClr val="CC3300"/>
    <a:srgbClr val="00FE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754" y="77"/>
      </p:cViewPr>
      <p:guideLst>
        <p:guide orient="horz" pos="3144"/>
        <p:guide pos="580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font" Target="fonts/font16.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admin\Documents\Business\Stats_Data\Container%20Volume%20in%20Haiphong%20230209.xlsx" TargetMode="External"/><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admin\Documents\Business\Stats_Data\230228%20Container%20volume%20stats%20for%20presentation%20materials.xlsx" TargetMode="External"/><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dmin\Documents\Business\Stats_Data\230223rv%20Vietnam%20Container%20Throughput%202002-2022.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DELL\Documents\Adm-Acct-Gaf\Partners\HICT%20Shareholders_for%20presentation_2018-06.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C:\Users\admin\Documents\Business\Stats_Data\230302%20Container%20volume%20stats%20for%20presentation%20materials.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dmin\Documents\Business\Stats_Data\230306%20Container%20volume%20stats%20for%20presentation%20materials.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dmin\Documents\Business\Stats_Data\230209%202021-2022%20Container%20volume%20analysis%20in%20Haiphong.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385768767854296E-2"/>
          <c:y val="0.11258271621302708"/>
          <c:w val="0.93880207653601311"/>
          <c:h val="0.80284541832300604"/>
        </c:manualLayout>
      </c:layout>
      <c:barChart>
        <c:barDir val="col"/>
        <c:grouping val="clustered"/>
        <c:varyColors val="0"/>
        <c:ser>
          <c:idx val="0"/>
          <c:order val="0"/>
          <c:tx>
            <c:strRef>
              <c:f>Sheet1!$G$17</c:f>
              <c:strCache>
                <c:ptCount val="1"/>
                <c:pt idx="0">
                  <c:v>Int'l Trade Revenue</c:v>
                </c:pt>
              </c:strCache>
            </c:strRef>
          </c:tx>
          <c:spPr>
            <a:solidFill>
              <a:srgbClr val="3D72F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FFF00"/>
                    </a:solidFill>
                    <a:latin typeface="+mn-lt"/>
                    <a:ea typeface="+mn-ea"/>
                    <a:cs typeface="+mn-cs"/>
                  </a:defRPr>
                </a:pPr>
                <a:endParaRPr lang="vi-V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Sheet1!$H$16:$S$16</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Sheet1!$H$17:$S$17</c:f>
              <c:numCache>
                <c:formatCode>General</c:formatCode>
                <c:ptCount val="12"/>
                <c:pt idx="0">
                  <c:v>203.65</c:v>
                </c:pt>
                <c:pt idx="1">
                  <c:v>228.31</c:v>
                </c:pt>
                <c:pt idx="2">
                  <c:v>264.26</c:v>
                </c:pt>
                <c:pt idx="3">
                  <c:v>298.23</c:v>
                </c:pt>
                <c:pt idx="4">
                  <c:v>327.76</c:v>
                </c:pt>
                <c:pt idx="5">
                  <c:v>350.74</c:v>
                </c:pt>
                <c:pt idx="6">
                  <c:v>425.11</c:v>
                </c:pt>
                <c:pt idx="7">
                  <c:v>480.17</c:v>
                </c:pt>
                <c:pt idx="8">
                  <c:v>517.26</c:v>
                </c:pt>
                <c:pt idx="9">
                  <c:v>545.36</c:v>
                </c:pt>
                <c:pt idx="10">
                  <c:v>668.55</c:v>
                </c:pt>
                <c:pt idx="11">
                  <c:v>730.21</c:v>
                </c:pt>
              </c:numCache>
            </c:numRef>
          </c:val>
          <c:extLst>
            <c:ext xmlns:c16="http://schemas.microsoft.com/office/drawing/2014/chart" uri="{C3380CC4-5D6E-409C-BE32-E72D297353CC}">
              <c16:uniqueId val="{00000000-BCA7-4E0B-87E2-C1E16E08B170}"/>
            </c:ext>
          </c:extLst>
        </c:ser>
        <c:dLbls>
          <c:dLblPos val="inEnd"/>
          <c:showLegendKey val="0"/>
          <c:showVal val="1"/>
          <c:showCatName val="0"/>
          <c:showSerName val="0"/>
          <c:showPercent val="0"/>
          <c:showBubbleSize val="0"/>
        </c:dLbls>
        <c:gapWidth val="108"/>
        <c:overlap val="-27"/>
        <c:axId val="546910095"/>
        <c:axId val="546900943"/>
      </c:barChart>
      <c:catAx>
        <c:axId val="5469100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vi-VN"/>
          </a:p>
        </c:txPr>
        <c:crossAx val="546900943"/>
        <c:crosses val="autoZero"/>
        <c:auto val="1"/>
        <c:lblAlgn val="ctr"/>
        <c:lblOffset val="100"/>
        <c:noMultiLvlLbl val="0"/>
      </c:catAx>
      <c:valAx>
        <c:axId val="546900943"/>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4691009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vi-VN"/>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altLang="ja-JP" sz="1600" b="1" dirty="0"/>
              <a:t>Unit:</a:t>
            </a:r>
            <a:r>
              <a:rPr lang="en-US" altLang="ja-JP" sz="1600" b="1" baseline="0" dirty="0"/>
              <a:t> TEU</a:t>
            </a:r>
            <a:endParaRPr lang="en-US" altLang="ja-JP" sz="1600" b="1" dirty="0"/>
          </a:p>
        </c:rich>
      </c:tx>
      <c:layout>
        <c:manualLayout>
          <c:xMode val="edge"/>
          <c:yMode val="edge"/>
          <c:x val="2.6870224784857066E-2"/>
          <c:y val="1.1577422264142687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vi-VN"/>
        </a:p>
      </c:txPr>
    </c:title>
    <c:autoTitleDeleted val="0"/>
    <c:plotArea>
      <c:layout>
        <c:manualLayout>
          <c:layoutTarget val="inner"/>
          <c:xMode val="edge"/>
          <c:yMode val="edge"/>
          <c:x val="0.14022819356318325"/>
          <c:y val="0.1091958005249344"/>
          <c:w val="0.8419724536860077"/>
          <c:h val="0.65272808398950133"/>
        </c:manualLayout>
      </c:layout>
      <c:barChart>
        <c:barDir val="col"/>
        <c:grouping val="clustered"/>
        <c:varyColors val="0"/>
        <c:ser>
          <c:idx val="0"/>
          <c:order val="0"/>
          <c:tx>
            <c:strRef>
              <c:f>'Exp&amp;Imp'!$B$39:$B$40</c:f>
              <c:strCache>
                <c:ptCount val="2"/>
                <c:pt idx="0">
                  <c:v>Export</c:v>
                </c:pt>
                <c:pt idx="1">
                  <c:v>2021 </c:v>
                </c:pt>
              </c:strCache>
            </c:strRef>
          </c:tx>
          <c:spPr>
            <a:solidFill>
              <a:schemeClr val="tx2">
                <a:lumMod val="60000"/>
                <a:lumOff val="40000"/>
              </a:schemeClr>
            </a:solidFill>
            <a:ln>
              <a:noFill/>
            </a:ln>
            <a:effectLst/>
          </c:spPr>
          <c:invertIfNegative val="0"/>
          <c:cat>
            <c:strRef>
              <c:f>'Exp&amp;Imp'!$A$41:$A$52</c:f>
              <c:strCache>
                <c:ptCount val="12"/>
                <c:pt idx="0">
                  <c:v>China</c:v>
                </c:pt>
                <c:pt idx="1">
                  <c:v>ASEAN</c:v>
                </c:pt>
                <c:pt idx="2">
                  <c:v>Korea</c:v>
                </c:pt>
                <c:pt idx="3">
                  <c:v>Japan</c:v>
                </c:pt>
                <c:pt idx="4">
                  <c:v>India</c:v>
                </c:pt>
                <c:pt idx="5">
                  <c:v>other Asia</c:v>
                </c:pt>
                <c:pt idx="6">
                  <c:v>USA</c:v>
                </c:pt>
                <c:pt idx="7">
                  <c:v>other America</c:v>
                </c:pt>
                <c:pt idx="8">
                  <c:v>EU</c:v>
                </c:pt>
                <c:pt idx="9">
                  <c:v>other Europe</c:v>
                </c:pt>
                <c:pt idx="10">
                  <c:v>Oceania</c:v>
                </c:pt>
                <c:pt idx="11">
                  <c:v>Africa</c:v>
                </c:pt>
              </c:strCache>
            </c:strRef>
          </c:cat>
          <c:val>
            <c:numRef>
              <c:f>'Exp&amp;Imp'!$B$41:$B$52</c:f>
              <c:numCache>
                <c:formatCode>#,##0_);[Red]\(#,##0\)</c:formatCode>
                <c:ptCount val="12"/>
                <c:pt idx="0">
                  <c:v>338584</c:v>
                </c:pt>
                <c:pt idx="1">
                  <c:v>175411</c:v>
                </c:pt>
                <c:pt idx="2">
                  <c:v>132578</c:v>
                </c:pt>
                <c:pt idx="3">
                  <c:v>122380</c:v>
                </c:pt>
                <c:pt idx="4">
                  <c:v>30774</c:v>
                </c:pt>
                <c:pt idx="5">
                  <c:v>183390</c:v>
                </c:pt>
                <c:pt idx="6">
                  <c:v>583343</c:v>
                </c:pt>
                <c:pt idx="7">
                  <c:v>110142</c:v>
                </c:pt>
                <c:pt idx="8">
                  <c:v>242720</c:v>
                </c:pt>
                <c:pt idx="9">
                  <c:v>67309</c:v>
                </c:pt>
                <c:pt idx="10">
                  <c:v>31615</c:v>
                </c:pt>
                <c:pt idx="11">
                  <c:v>21416</c:v>
                </c:pt>
              </c:numCache>
            </c:numRef>
          </c:val>
          <c:extLst>
            <c:ext xmlns:c16="http://schemas.microsoft.com/office/drawing/2014/chart" uri="{C3380CC4-5D6E-409C-BE32-E72D297353CC}">
              <c16:uniqueId val="{00000000-B31D-4B5F-B644-BBFCF9B97BD4}"/>
            </c:ext>
          </c:extLst>
        </c:ser>
        <c:ser>
          <c:idx val="1"/>
          <c:order val="1"/>
          <c:tx>
            <c:strRef>
              <c:f>'Exp&amp;Imp'!$C$39:$C$40</c:f>
              <c:strCache>
                <c:ptCount val="2"/>
                <c:pt idx="0">
                  <c:v>Export</c:v>
                </c:pt>
                <c:pt idx="1">
                  <c:v>2022 </c:v>
                </c:pt>
              </c:strCache>
            </c:strRef>
          </c:tx>
          <c:spPr>
            <a:solidFill>
              <a:schemeClr val="tx2"/>
            </a:solidFill>
            <a:ln>
              <a:noFill/>
            </a:ln>
            <a:effectLst/>
          </c:spPr>
          <c:invertIfNegative val="0"/>
          <c:cat>
            <c:strRef>
              <c:f>'Exp&amp;Imp'!$A$41:$A$52</c:f>
              <c:strCache>
                <c:ptCount val="12"/>
                <c:pt idx="0">
                  <c:v>China</c:v>
                </c:pt>
                <c:pt idx="1">
                  <c:v>ASEAN</c:v>
                </c:pt>
                <c:pt idx="2">
                  <c:v>Korea</c:v>
                </c:pt>
                <c:pt idx="3">
                  <c:v>Japan</c:v>
                </c:pt>
                <c:pt idx="4">
                  <c:v>India</c:v>
                </c:pt>
                <c:pt idx="5">
                  <c:v>other Asia</c:v>
                </c:pt>
                <c:pt idx="6">
                  <c:v>USA</c:v>
                </c:pt>
                <c:pt idx="7">
                  <c:v>other America</c:v>
                </c:pt>
                <c:pt idx="8">
                  <c:v>EU</c:v>
                </c:pt>
                <c:pt idx="9">
                  <c:v>other Europe</c:v>
                </c:pt>
                <c:pt idx="10">
                  <c:v>Oceania</c:v>
                </c:pt>
                <c:pt idx="11">
                  <c:v>Africa</c:v>
                </c:pt>
              </c:strCache>
            </c:strRef>
          </c:cat>
          <c:val>
            <c:numRef>
              <c:f>'Exp&amp;Imp'!$C$41:$C$52</c:f>
              <c:numCache>
                <c:formatCode>#,##0_);[Red]\(#,##0\)</c:formatCode>
                <c:ptCount val="12"/>
                <c:pt idx="0">
                  <c:v>336337</c:v>
                </c:pt>
                <c:pt idx="1">
                  <c:v>197462</c:v>
                </c:pt>
                <c:pt idx="2">
                  <c:v>138874</c:v>
                </c:pt>
                <c:pt idx="3">
                  <c:v>141044</c:v>
                </c:pt>
                <c:pt idx="4">
                  <c:v>46530</c:v>
                </c:pt>
                <c:pt idx="5">
                  <c:v>174801</c:v>
                </c:pt>
                <c:pt idx="6">
                  <c:v>640125</c:v>
                </c:pt>
                <c:pt idx="7">
                  <c:v>108496</c:v>
                </c:pt>
                <c:pt idx="8">
                  <c:v>269069</c:v>
                </c:pt>
                <c:pt idx="9">
                  <c:v>56418</c:v>
                </c:pt>
                <c:pt idx="10">
                  <c:v>39058</c:v>
                </c:pt>
                <c:pt idx="11">
                  <c:v>21699</c:v>
                </c:pt>
              </c:numCache>
            </c:numRef>
          </c:val>
          <c:extLst>
            <c:ext xmlns:c16="http://schemas.microsoft.com/office/drawing/2014/chart" uri="{C3380CC4-5D6E-409C-BE32-E72D297353CC}">
              <c16:uniqueId val="{00000001-B31D-4B5F-B644-BBFCF9B97BD4}"/>
            </c:ext>
          </c:extLst>
        </c:ser>
        <c:ser>
          <c:idx val="2"/>
          <c:order val="2"/>
          <c:tx>
            <c:strRef>
              <c:f>'Exp&amp;Imp'!$D$39:$D$40</c:f>
              <c:strCache>
                <c:ptCount val="2"/>
                <c:pt idx="0">
                  <c:v>Import</c:v>
                </c:pt>
                <c:pt idx="1">
                  <c:v>2021 </c:v>
                </c:pt>
              </c:strCache>
            </c:strRef>
          </c:tx>
          <c:spPr>
            <a:solidFill>
              <a:srgbClr val="FF6699"/>
            </a:solidFill>
            <a:ln>
              <a:noFill/>
            </a:ln>
            <a:effectLst/>
          </c:spPr>
          <c:invertIfNegative val="0"/>
          <c:cat>
            <c:strRef>
              <c:f>'Exp&amp;Imp'!$A$41:$A$52</c:f>
              <c:strCache>
                <c:ptCount val="12"/>
                <c:pt idx="0">
                  <c:v>China</c:v>
                </c:pt>
                <c:pt idx="1">
                  <c:v>ASEAN</c:v>
                </c:pt>
                <c:pt idx="2">
                  <c:v>Korea</c:v>
                </c:pt>
                <c:pt idx="3">
                  <c:v>Japan</c:v>
                </c:pt>
                <c:pt idx="4">
                  <c:v>India</c:v>
                </c:pt>
                <c:pt idx="5">
                  <c:v>other Asia</c:v>
                </c:pt>
                <c:pt idx="6">
                  <c:v>USA</c:v>
                </c:pt>
                <c:pt idx="7">
                  <c:v>other America</c:v>
                </c:pt>
                <c:pt idx="8">
                  <c:v>EU</c:v>
                </c:pt>
                <c:pt idx="9">
                  <c:v>other Europe</c:v>
                </c:pt>
                <c:pt idx="10">
                  <c:v>Oceania</c:v>
                </c:pt>
                <c:pt idx="11">
                  <c:v>Africa</c:v>
                </c:pt>
              </c:strCache>
            </c:strRef>
          </c:cat>
          <c:val>
            <c:numRef>
              <c:f>'Exp&amp;Imp'!$D$41:$D$52</c:f>
              <c:numCache>
                <c:formatCode>#,##0_);[Red]\(#,##0\)</c:formatCode>
                <c:ptCount val="12"/>
                <c:pt idx="0">
                  <c:v>680250</c:v>
                </c:pt>
                <c:pt idx="1">
                  <c:v>254837</c:v>
                </c:pt>
                <c:pt idx="2">
                  <c:v>347318</c:v>
                </c:pt>
                <c:pt idx="3">
                  <c:v>139749</c:v>
                </c:pt>
                <c:pt idx="4">
                  <c:v>36698</c:v>
                </c:pt>
                <c:pt idx="5">
                  <c:v>220195</c:v>
                </c:pt>
                <c:pt idx="6">
                  <c:v>94536</c:v>
                </c:pt>
                <c:pt idx="7">
                  <c:v>59599</c:v>
                </c:pt>
                <c:pt idx="8">
                  <c:v>104812</c:v>
                </c:pt>
                <c:pt idx="9">
                  <c:v>32882</c:v>
                </c:pt>
                <c:pt idx="10">
                  <c:v>54461</c:v>
                </c:pt>
                <c:pt idx="11">
                  <c:v>29799</c:v>
                </c:pt>
              </c:numCache>
            </c:numRef>
          </c:val>
          <c:extLst>
            <c:ext xmlns:c16="http://schemas.microsoft.com/office/drawing/2014/chart" uri="{C3380CC4-5D6E-409C-BE32-E72D297353CC}">
              <c16:uniqueId val="{00000002-B31D-4B5F-B644-BBFCF9B97BD4}"/>
            </c:ext>
          </c:extLst>
        </c:ser>
        <c:ser>
          <c:idx val="3"/>
          <c:order val="3"/>
          <c:tx>
            <c:strRef>
              <c:f>'Exp&amp;Imp'!$E$39:$E$40</c:f>
              <c:strCache>
                <c:ptCount val="2"/>
                <c:pt idx="0">
                  <c:v>Import</c:v>
                </c:pt>
                <c:pt idx="1">
                  <c:v>2022 </c:v>
                </c:pt>
              </c:strCache>
            </c:strRef>
          </c:tx>
          <c:spPr>
            <a:solidFill>
              <a:srgbClr val="FF0000"/>
            </a:solidFill>
            <a:ln>
              <a:noFill/>
            </a:ln>
            <a:effectLst/>
          </c:spPr>
          <c:invertIfNegative val="0"/>
          <c:cat>
            <c:strRef>
              <c:f>'Exp&amp;Imp'!$A$41:$A$52</c:f>
              <c:strCache>
                <c:ptCount val="12"/>
                <c:pt idx="0">
                  <c:v>China</c:v>
                </c:pt>
                <c:pt idx="1">
                  <c:v>ASEAN</c:v>
                </c:pt>
                <c:pt idx="2">
                  <c:v>Korea</c:v>
                </c:pt>
                <c:pt idx="3">
                  <c:v>Japan</c:v>
                </c:pt>
                <c:pt idx="4">
                  <c:v>India</c:v>
                </c:pt>
                <c:pt idx="5">
                  <c:v>other Asia</c:v>
                </c:pt>
                <c:pt idx="6">
                  <c:v>USA</c:v>
                </c:pt>
                <c:pt idx="7">
                  <c:v>other America</c:v>
                </c:pt>
                <c:pt idx="8">
                  <c:v>EU</c:v>
                </c:pt>
                <c:pt idx="9">
                  <c:v>other Europe</c:v>
                </c:pt>
                <c:pt idx="10">
                  <c:v>Oceania</c:v>
                </c:pt>
                <c:pt idx="11">
                  <c:v>Africa</c:v>
                </c:pt>
              </c:strCache>
            </c:strRef>
          </c:cat>
          <c:val>
            <c:numRef>
              <c:f>'Exp&amp;Imp'!$E$41:$E$52</c:f>
              <c:numCache>
                <c:formatCode>#,##0_);[Red]\(#,##0\)</c:formatCode>
                <c:ptCount val="12"/>
                <c:pt idx="0">
                  <c:v>728600</c:v>
                </c:pt>
                <c:pt idx="1">
                  <c:v>292326</c:v>
                </c:pt>
                <c:pt idx="2">
                  <c:v>383124</c:v>
                </c:pt>
                <c:pt idx="3">
                  <c:v>143948</c:v>
                </c:pt>
                <c:pt idx="4">
                  <c:v>43729</c:v>
                </c:pt>
                <c:pt idx="5">
                  <c:v>246383</c:v>
                </c:pt>
                <c:pt idx="6">
                  <c:v>88584</c:v>
                </c:pt>
                <c:pt idx="7">
                  <c:v>68652</c:v>
                </c:pt>
                <c:pt idx="8">
                  <c:v>95227</c:v>
                </c:pt>
                <c:pt idx="9">
                  <c:v>26575</c:v>
                </c:pt>
                <c:pt idx="10">
                  <c:v>68652</c:v>
                </c:pt>
                <c:pt idx="11">
                  <c:v>28790</c:v>
                </c:pt>
              </c:numCache>
            </c:numRef>
          </c:val>
          <c:extLst>
            <c:ext xmlns:c16="http://schemas.microsoft.com/office/drawing/2014/chart" uri="{C3380CC4-5D6E-409C-BE32-E72D297353CC}">
              <c16:uniqueId val="{00000003-B31D-4B5F-B644-BBFCF9B97BD4}"/>
            </c:ext>
          </c:extLst>
        </c:ser>
        <c:dLbls>
          <c:showLegendKey val="0"/>
          <c:showVal val="0"/>
          <c:showCatName val="0"/>
          <c:showSerName val="0"/>
          <c:showPercent val="0"/>
          <c:showBubbleSize val="0"/>
        </c:dLbls>
        <c:gapWidth val="219"/>
        <c:overlap val="-27"/>
        <c:axId val="523014712"/>
        <c:axId val="523015040"/>
      </c:barChart>
      <c:catAx>
        <c:axId val="523014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vi-VN"/>
          </a:p>
        </c:txPr>
        <c:crossAx val="523015040"/>
        <c:crosses val="autoZero"/>
        <c:auto val="1"/>
        <c:lblAlgn val="ctr"/>
        <c:lblOffset val="100"/>
        <c:noMultiLvlLbl val="0"/>
      </c:catAx>
      <c:valAx>
        <c:axId val="523015040"/>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vi-VN"/>
          </a:p>
        </c:txPr>
        <c:crossAx val="523014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vi-VN"/>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altLang="ja-JP" sz="2400" b="1" dirty="0"/>
              <a:t>International Container Carrier Ranking in Haiphong 2022 vs 2021</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vi-VN"/>
        </a:p>
      </c:txPr>
    </c:title>
    <c:autoTitleDeleted val="0"/>
    <c:plotArea>
      <c:layout>
        <c:manualLayout>
          <c:layoutTarget val="inner"/>
          <c:xMode val="edge"/>
          <c:yMode val="edge"/>
          <c:x val="2.4521988708246002E-2"/>
          <c:y val="7.7834598245047695E-2"/>
          <c:w val="0.96013028946921208"/>
          <c:h val="0.77949505650437212"/>
        </c:manualLayout>
      </c:layout>
      <c:barChart>
        <c:barDir val="col"/>
        <c:grouping val="clustered"/>
        <c:varyColors val="0"/>
        <c:ser>
          <c:idx val="0"/>
          <c:order val="0"/>
          <c:tx>
            <c:strRef>
              <c:f>'Carriers 21-22'!$G$81</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2">
                        <a:lumMod val="50000"/>
                      </a:schemeClr>
                    </a:solidFill>
                    <a:latin typeface="+mn-lt"/>
                    <a:ea typeface="+mn-ea"/>
                    <a:cs typeface="+mn-cs"/>
                  </a:defRPr>
                </a:pPr>
                <a:endParaRPr lang="vi-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'Carriers 21-22'!$E$82:$F$103</c:f>
              <c:multiLvlStrCache>
                <c:ptCount val="22"/>
                <c:lvl>
                  <c:pt idx="0">
                    <c:v>SITC</c:v>
                  </c:pt>
                  <c:pt idx="1">
                    <c:v>MSK</c:v>
                  </c:pt>
                  <c:pt idx="2">
                    <c:v>EMC</c:v>
                  </c:pt>
                  <c:pt idx="3">
                    <c:v>ONE</c:v>
                  </c:pt>
                  <c:pt idx="4">
                    <c:v>COS</c:v>
                  </c:pt>
                  <c:pt idx="5">
                    <c:v>MSC</c:v>
                  </c:pt>
                  <c:pt idx="6">
                    <c:v>WHL</c:v>
                  </c:pt>
                  <c:pt idx="7">
                    <c:v>CMA</c:v>
                  </c:pt>
                  <c:pt idx="8">
                    <c:v>YML</c:v>
                  </c:pt>
                  <c:pt idx="9">
                    <c:v>KMT</c:v>
                  </c:pt>
                  <c:pt idx="10">
                    <c:v>ASL</c:v>
                  </c:pt>
                  <c:pt idx="11">
                    <c:v>OCL</c:v>
                  </c:pt>
                  <c:pt idx="12">
                    <c:v>SNK</c:v>
                  </c:pt>
                  <c:pt idx="13">
                    <c:v>HLC</c:v>
                  </c:pt>
                  <c:pt idx="14">
                    <c:v>H-A</c:v>
                  </c:pt>
                  <c:pt idx="15">
                    <c:v>CUL</c:v>
                  </c:pt>
                  <c:pt idx="16">
                    <c:v>ZIM</c:v>
                  </c:pt>
                  <c:pt idx="17">
                    <c:v>SJJ</c:v>
                  </c:pt>
                  <c:pt idx="18">
                    <c:v>NSL</c:v>
                  </c:pt>
                  <c:pt idx="19">
                    <c:v>HMM</c:v>
                  </c:pt>
                  <c:pt idx="20">
                    <c:v>21-30</c:v>
                  </c:pt>
                  <c:pt idx="21">
                    <c:v>others</c:v>
                  </c:pt>
                </c:lvl>
                <c:lvl>
                  <c:pt idx="0">
                    <c:v> 1 (1)</c:v>
                  </c:pt>
                  <c:pt idx="1">
                    <c:v> 2 (2)</c:v>
                  </c:pt>
                  <c:pt idx="2">
                    <c:v>  3 (4)</c:v>
                  </c:pt>
                  <c:pt idx="3">
                    <c:v> 4 (3)</c:v>
                  </c:pt>
                  <c:pt idx="4">
                    <c:v> 5 (5)</c:v>
                  </c:pt>
                  <c:pt idx="5">
                    <c:v> 6 (7)</c:v>
                  </c:pt>
                  <c:pt idx="6">
                    <c:v> 7 (6)</c:v>
                  </c:pt>
                  <c:pt idx="7">
                    <c:v> 8 (8)</c:v>
                  </c:pt>
                  <c:pt idx="8">
                    <c:v> 9 (9)</c:v>
                  </c:pt>
                  <c:pt idx="9">
                    <c:v>10 (10)</c:v>
                  </c:pt>
                  <c:pt idx="10">
                    <c:v>11 (14)</c:v>
                  </c:pt>
                  <c:pt idx="11">
                    <c:v>12 (11)</c:v>
                  </c:pt>
                  <c:pt idx="12">
                    <c:v>13 (13)</c:v>
                  </c:pt>
                  <c:pt idx="13">
                    <c:v>14 (12)</c:v>
                  </c:pt>
                  <c:pt idx="14">
                    <c:v>15 (16)</c:v>
                  </c:pt>
                  <c:pt idx="15">
                    <c:v>16 (22)</c:v>
                  </c:pt>
                  <c:pt idx="16">
                    <c:v>17 (18)</c:v>
                  </c:pt>
                  <c:pt idx="17">
                    <c:v>18 (19)</c:v>
                  </c:pt>
                  <c:pt idx="18">
                    <c:v>19 (21)</c:v>
                  </c:pt>
                  <c:pt idx="19">
                    <c:v>20 (17)</c:v>
                  </c:pt>
                  <c:pt idx="20">
                    <c:v>-</c:v>
                  </c:pt>
                  <c:pt idx="21">
                    <c:v>-</c:v>
                  </c:pt>
                </c:lvl>
              </c:multiLvlStrCache>
            </c:multiLvlStrRef>
          </c:cat>
          <c:val>
            <c:numRef>
              <c:f>'Carriers 21-22'!$G$82:$G$103</c:f>
              <c:numCache>
                <c:formatCode>#,##0_);[Red]\(#,##0\)</c:formatCode>
                <c:ptCount val="22"/>
                <c:pt idx="0">
                  <c:v>511.2763956</c:v>
                </c:pt>
                <c:pt idx="1">
                  <c:v>428.80190000000005</c:v>
                </c:pt>
                <c:pt idx="2">
                  <c:v>404.69964139999996</c:v>
                </c:pt>
                <c:pt idx="3">
                  <c:v>410.82898460000001</c:v>
                </c:pt>
                <c:pt idx="4">
                  <c:v>369.16321220000003</c:v>
                </c:pt>
                <c:pt idx="5">
                  <c:v>279.84565859999998</c:v>
                </c:pt>
                <c:pt idx="6">
                  <c:v>291.73649979999999</c:v>
                </c:pt>
                <c:pt idx="7">
                  <c:v>267.90009600000002</c:v>
                </c:pt>
                <c:pt idx="8">
                  <c:v>190.27620000000002</c:v>
                </c:pt>
                <c:pt idx="9">
                  <c:v>180.95303840000003</c:v>
                </c:pt>
                <c:pt idx="10">
                  <c:v>111.07219280000001</c:v>
                </c:pt>
                <c:pt idx="11">
                  <c:v>120.21629800000001</c:v>
                </c:pt>
                <c:pt idx="12">
                  <c:v>114.67862280000001</c:v>
                </c:pt>
                <c:pt idx="13">
                  <c:v>116.01658999999999</c:v>
                </c:pt>
                <c:pt idx="14">
                  <c:v>94.029707999999985</c:v>
                </c:pt>
                <c:pt idx="15">
                  <c:v>50.457500000000003</c:v>
                </c:pt>
                <c:pt idx="16">
                  <c:v>86.774000000000001</c:v>
                </c:pt>
                <c:pt idx="17">
                  <c:v>79.025239999999997</c:v>
                </c:pt>
                <c:pt idx="18">
                  <c:v>66.015122000000005</c:v>
                </c:pt>
                <c:pt idx="19">
                  <c:v>87.050640000000016</c:v>
                </c:pt>
                <c:pt idx="20">
                  <c:v>433.57372859999998</c:v>
                </c:pt>
                <c:pt idx="21">
                  <c:v>92.85</c:v>
                </c:pt>
              </c:numCache>
            </c:numRef>
          </c:val>
          <c:extLst>
            <c:ext xmlns:c16="http://schemas.microsoft.com/office/drawing/2014/chart" uri="{C3380CC4-5D6E-409C-BE32-E72D297353CC}">
              <c16:uniqueId val="{00000000-1D77-4412-A812-075EDA48518A}"/>
            </c:ext>
          </c:extLst>
        </c:ser>
        <c:ser>
          <c:idx val="1"/>
          <c:order val="1"/>
          <c:tx>
            <c:strRef>
              <c:f>'Carriers 21-22'!$H$81</c:f>
              <c:strCache>
                <c:ptCount val="1"/>
                <c:pt idx="0">
                  <c:v>2022</c:v>
                </c:pt>
              </c:strCache>
            </c:strRef>
          </c:tx>
          <c:spPr>
            <a:solidFill>
              <a:schemeClr val="accent2"/>
            </a:solidFill>
            <a:ln>
              <a:noFill/>
            </a:ln>
            <a:effectLst/>
          </c:spPr>
          <c:invertIfNegative val="0"/>
          <c:dLbls>
            <c:dLbl>
              <c:idx val="3"/>
              <c:layout>
                <c:manualLayout>
                  <c:x val="2.5773195876288343E-3"/>
                  <c:y val="-1.335012279660194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D77-4412-A812-075EDA48518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FF0000"/>
                    </a:solidFill>
                    <a:latin typeface="+mn-lt"/>
                    <a:ea typeface="+mn-ea"/>
                    <a:cs typeface="+mn-cs"/>
                  </a:defRPr>
                </a:pPr>
                <a:endParaRPr lang="vi-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'Carriers 21-22'!$E$82:$F$103</c:f>
              <c:multiLvlStrCache>
                <c:ptCount val="22"/>
                <c:lvl>
                  <c:pt idx="0">
                    <c:v>SITC</c:v>
                  </c:pt>
                  <c:pt idx="1">
                    <c:v>MSK</c:v>
                  </c:pt>
                  <c:pt idx="2">
                    <c:v>EMC</c:v>
                  </c:pt>
                  <c:pt idx="3">
                    <c:v>ONE</c:v>
                  </c:pt>
                  <c:pt idx="4">
                    <c:v>COS</c:v>
                  </c:pt>
                  <c:pt idx="5">
                    <c:v>MSC</c:v>
                  </c:pt>
                  <c:pt idx="6">
                    <c:v>WHL</c:v>
                  </c:pt>
                  <c:pt idx="7">
                    <c:v>CMA</c:v>
                  </c:pt>
                  <c:pt idx="8">
                    <c:v>YML</c:v>
                  </c:pt>
                  <c:pt idx="9">
                    <c:v>KMT</c:v>
                  </c:pt>
                  <c:pt idx="10">
                    <c:v>ASL</c:v>
                  </c:pt>
                  <c:pt idx="11">
                    <c:v>OCL</c:v>
                  </c:pt>
                  <c:pt idx="12">
                    <c:v>SNK</c:v>
                  </c:pt>
                  <c:pt idx="13">
                    <c:v>HLC</c:v>
                  </c:pt>
                  <c:pt idx="14">
                    <c:v>H-A</c:v>
                  </c:pt>
                  <c:pt idx="15">
                    <c:v>CUL</c:v>
                  </c:pt>
                  <c:pt idx="16">
                    <c:v>ZIM</c:v>
                  </c:pt>
                  <c:pt idx="17">
                    <c:v>SJJ</c:v>
                  </c:pt>
                  <c:pt idx="18">
                    <c:v>NSL</c:v>
                  </c:pt>
                  <c:pt idx="19">
                    <c:v>HMM</c:v>
                  </c:pt>
                  <c:pt idx="20">
                    <c:v>21-30</c:v>
                  </c:pt>
                  <c:pt idx="21">
                    <c:v>others</c:v>
                  </c:pt>
                </c:lvl>
                <c:lvl>
                  <c:pt idx="0">
                    <c:v> 1 (1)</c:v>
                  </c:pt>
                  <c:pt idx="1">
                    <c:v> 2 (2)</c:v>
                  </c:pt>
                  <c:pt idx="2">
                    <c:v>  3 (4)</c:v>
                  </c:pt>
                  <c:pt idx="3">
                    <c:v> 4 (3)</c:v>
                  </c:pt>
                  <c:pt idx="4">
                    <c:v> 5 (5)</c:v>
                  </c:pt>
                  <c:pt idx="5">
                    <c:v> 6 (7)</c:v>
                  </c:pt>
                  <c:pt idx="6">
                    <c:v> 7 (6)</c:v>
                  </c:pt>
                  <c:pt idx="7">
                    <c:v> 8 (8)</c:v>
                  </c:pt>
                  <c:pt idx="8">
                    <c:v> 9 (9)</c:v>
                  </c:pt>
                  <c:pt idx="9">
                    <c:v>10 (10)</c:v>
                  </c:pt>
                  <c:pt idx="10">
                    <c:v>11 (14)</c:v>
                  </c:pt>
                  <c:pt idx="11">
                    <c:v>12 (11)</c:v>
                  </c:pt>
                  <c:pt idx="12">
                    <c:v>13 (13)</c:v>
                  </c:pt>
                  <c:pt idx="13">
                    <c:v>14 (12)</c:v>
                  </c:pt>
                  <c:pt idx="14">
                    <c:v>15 (16)</c:v>
                  </c:pt>
                  <c:pt idx="15">
                    <c:v>16 (22)</c:v>
                  </c:pt>
                  <c:pt idx="16">
                    <c:v>17 (18)</c:v>
                  </c:pt>
                  <c:pt idx="17">
                    <c:v>18 (19)</c:v>
                  </c:pt>
                  <c:pt idx="18">
                    <c:v>19 (21)</c:v>
                  </c:pt>
                  <c:pt idx="19">
                    <c:v>20 (17)</c:v>
                  </c:pt>
                  <c:pt idx="20">
                    <c:v>-</c:v>
                  </c:pt>
                  <c:pt idx="21">
                    <c:v>-</c:v>
                  </c:pt>
                </c:lvl>
              </c:multiLvlStrCache>
            </c:multiLvlStrRef>
          </c:cat>
          <c:val>
            <c:numRef>
              <c:f>'Carriers 21-22'!$H$82:$H$103</c:f>
              <c:numCache>
                <c:formatCode>#,##0_);[Red]\(#,##0\)</c:formatCode>
                <c:ptCount val="22"/>
                <c:pt idx="0">
                  <c:v>588.84900000000005</c:v>
                </c:pt>
                <c:pt idx="1">
                  <c:v>581.39800000000002</c:v>
                </c:pt>
                <c:pt idx="2">
                  <c:v>458.66399999999999</c:v>
                </c:pt>
                <c:pt idx="3">
                  <c:v>416.34399999999999</c:v>
                </c:pt>
                <c:pt idx="4">
                  <c:v>357.49400000000003</c:v>
                </c:pt>
                <c:pt idx="5">
                  <c:v>349.44299999999998</c:v>
                </c:pt>
                <c:pt idx="6">
                  <c:v>346.03399999999999</c:v>
                </c:pt>
                <c:pt idx="7">
                  <c:v>282.714</c:v>
                </c:pt>
                <c:pt idx="8">
                  <c:v>192.65799999999999</c:v>
                </c:pt>
                <c:pt idx="9">
                  <c:v>159.02799999999999</c:v>
                </c:pt>
                <c:pt idx="10">
                  <c:v>130.91499999999999</c:v>
                </c:pt>
                <c:pt idx="11">
                  <c:v>130.714</c:v>
                </c:pt>
                <c:pt idx="12">
                  <c:v>103.753</c:v>
                </c:pt>
                <c:pt idx="13">
                  <c:v>94.12</c:v>
                </c:pt>
                <c:pt idx="14">
                  <c:v>86.248000000000005</c:v>
                </c:pt>
                <c:pt idx="15">
                  <c:v>85.906999999999996</c:v>
                </c:pt>
                <c:pt idx="16">
                  <c:v>82.96</c:v>
                </c:pt>
                <c:pt idx="17">
                  <c:v>81.052000000000007</c:v>
                </c:pt>
                <c:pt idx="18">
                  <c:v>71.415000000000006</c:v>
                </c:pt>
                <c:pt idx="19">
                  <c:v>70.66</c:v>
                </c:pt>
                <c:pt idx="20">
                  <c:v>422.15500000000009</c:v>
                </c:pt>
                <c:pt idx="21">
                  <c:v>253.28</c:v>
                </c:pt>
              </c:numCache>
            </c:numRef>
          </c:val>
          <c:extLst>
            <c:ext xmlns:c16="http://schemas.microsoft.com/office/drawing/2014/chart" uri="{C3380CC4-5D6E-409C-BE32-E72D297353CC}">
              <c16:uniqueId val="{00000001-1D77-4412-A812-075EDA48518A}"/>
            </c:ext>
          </c:extLst>
        </c:ser>
        <c:dLbls>
          <c:dLblPos val="outEnd"/>
          <c:showLegendKey val="0"/>
          <c:showVal val="1"/>
          <c:showCatName val="0"/>
          <c:showSerName val="0"/>
          <c:showPercent val="0"/>
          <c:showBubbleSize val="0"/>
        </c:dLbls>
        <c:gapWidth val="219"/>
        <c:overlap val="-27"/>
        <c:axId val="475502864"/>
        <c:axId val="475494992"/>
      </c:barChart>
      <c:catAx>
        <c:axId val="475502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vi-VN"/>
          </a:p>
        </c:txPr>
        <c:crossAx val="475494992"/>
        <c:crosses val="autoZero"/>
        <c:auto val="1"/>
        <c:lblAlgn val="ctr"/>
        <c:lblOffset val="100"/>
        <c:noMultiLvlLbl val="0"/>
      </c:catAx>
      <c:valAx>
        <c:axId val="475494992"/>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vi-VN"/>
          </a:p>
        </c:txPr>
        <c:crossAx val="475502864"/>
        <c:crosses val="autoZero"/>
        <c:crossBetween val="between"/>
      </c:valAx>
      <c:spPr>
        <a:noFill/>
        <a:ln>
          <a:noFill/>
        </a:ln>
        <a:effectLst/>
      </c:spPr>
    </c:plotArea>
    <c:legend>
      <c:legendPos val="b"/>
      <c:layout>
        <c:manualLayout>
          <c:xMode val="edge"/>
          <c:yMode val="edge"/>
          <c:x val="0.43243296263224829"/>
          <c:y val="0.10145871407365741"/>
          <c:w val="0.12955999924469874"/>
          <c:h val="5.5265146995717745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vi-VN"/>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cat>
            <c:strRef>
              <c:f>'1222NVNabc (2)'!$B$3:$B$15</c:f>
              <c:strCache>
                <c:ptCount val="13"/>
                <c:pt idx="0">
                  <c:v>Bắc Ninh</c:v>
                </c:pt>
                <c:pt idx="1">
                  <c:v>Hà Nội</c:v>
                </c:pt>
                <c:pt idx="2">
                  <c:v>Thái Nguyên</c:v>
                </c:pt>
                <c:pt idx="3">
                  <c:v>Hải Phòng</c:v>
                </c:pt>
                <c:pt idx="4">
                  <c:v>Bắc Giang</c:v>
                </c:pt>
                <c:pt idx="5">
                  <c:v>Phú Thọ</c:v>
                </c:pt>
                <c:pt idx="6">
                  <c:v>Vĩnh Phúc</c:v>
                </c:pt>
                <c:pt idx="7">
                  <c:v>Hải Dương</c:v>
                </c:pt>
                <c:pt idx="8">
                  <c:v>Thanh Hóa</c:v>
                </c:pt>
                <c:pt idx="9">
                  <c:v>Hưng Yên</c:v>
                </c:pt>
                <c:pt idx="10">
                  <c:v>Hà Nam</c:v>
                </c:pt>
                <c:pt idx="11">
                  <c:v>Quảng Ninh</c:v>
                </c:pt>
                <c:pt idx="12">
                  <c:v>Others</c:v>
                </c:pt>
              </c:strCache>
            </c:strRef>
          </c:cat>
          <c:val>
            <c:numRef>
              <c:f>'1222NVNabc (2)'!$C$3:$C$15</c:f>
            </c:numRef>
          </c:val>
          <c:extLst>
            <c:ext xmlns:c16="http://schemas.microsoft.com/office/drawing/2014/chart" uri="{C3380CC4-5D6E-409C-BE32-E72D297353CC}">
              <c16:uniqueId val="{00000000-2458-4CC3-A5FB-DFE0A27E9D31}"/>
            </c:ext>
          </c:extLst>
        </c:ser>
        <c:ser>
          <c:idx val="1"/>
          <c:order val="1"/>
          <c:cat>
            <c:strRef>
              <c:f>'1222NVNabc (2)'!$B$3:$B$15</c:f>
              <c:strCache>
                <c:ptCount val="13"/>
                <c:pt idx="0">
                  <c:v>Bắc Ninh</c:v>
                </c:pt>
                <c:pt idx="1">
                  <c:v>Hà Nội</c:v>
                </c:pt>
                <c:pt idx="2">
                  <c:v>Thái Nguyên</c:v>
                </c:pt>
                <c:pt idx="3">
                  <c:v>Hải Phòng</c:v>
                </c:pt>
                <c:pt idx="4">
                  <c:v>Bắc Giang</c:v>
                </c:pt>
                <c:pt idx="5">
                  <c:v>Phú Thọ</c:v>
                </c:pt>
                <c:pt idx="6">
                  <c:v>Vĩnh Phúc</c:v>
                </c:pt>
                <c:pt idx="7">
                  <c:v>Hải Dương</c:v>
                </c:pt>
                <c:pt idx="8">
                  <c:v>Thanh Hóa</c:v>
                </c:pt>
                <c:pt idx="9">
                  <c:v>Hưng Yên</c:v>
                </c:pt>
                <c:pt idx="10">
                  <c:v>Hà Nam</c:v>
                </c:pt>
                <c:pt idx="11">
                  <c:v>Quảng Ninh</c:v>
                </c:pt>
                <c:pt idx="12">
                  <c:v>Others</c:v>
                </c:pt>
              </c:strCache>
            </c:strRef>
          </c:cat>
          <c:val>
            <c:numRef>
              <c:f>'1222NVNabc (2)'!$D$3:$D$15</c:f>
            </c:numRef>
          </c:val>
          <c:extLst>
            <c:ext xmlns:c16="http://schemas.microsoft.com/office/drawing/2014/chart" uri="{C3380CC4-5D6E-409C-BE32-E72D297353CC}">
              <c16:uniqueId val="{00000001-2458-4CC3-A5FB-DFE0A27E9D31}"/>
            </c:ext>
          </c:extLst>
        </c:ser>
        <c:ser>
          <c:idx val="2"/>
          <c:order val="2"/>
          <c:cat>
            <c:strRef>
              <c:f>'1222NVNabc (2)'!$B$3:$B$15</c:f>
              <c:strCache>
                <c:ptCount val="13"/>
                <c:pt idx="0">
                  <c:v>Bắc Ninh</c:v>
                </c:pt>
                <c:pt idx="1">
                  <c:v>Hà Nội</c:v>
                </c:pt>
                <c:pt idx="2">
                  <c:v>Thái Nguyên</c:v>
                </c:pt>
                <c:pt idx="3">
                  <c:v>Hải Phòng</c:v>
                </c:pt>
                <c:pt idx="4">
                  <c:v>Bắc Giang</c:v>
                </c:pt>
                <c:pt idx="5">
                  <c:v>Phú Thọ</c:v>
                </c:pt>
                <c:pt idx="6">
                  <c:v>Vĩnh Phúc</c:v>
                </c:pt>
                <c:pt idx="7">
                  <c:v>Hải Dương</c:v>
                </c:pt>
                <c:pt idx="8">
                  <c:v>Thanh Hóa</c:v>
                </c:pt>
                <c:pt idx="9">
                  <c:v>Hưng Yên</c:v>
                </c:pt>
                <c:pt idx="10">
                  <c:v>Hà Nam</c:v>
                </c:pt>
                <c:pt idx="11">
                  <c:v>Quảng Ninh</c:v>
                </c:pt>
                <c:pt idx="12">
                  <c:v>Others</c:v>
                </c:pt>
              </c:strCache>
            </c:strRef>
          </c:cat>
          <c:val>
            <c:numRef>
              <c:f>'1222NVNabc (2)'!$E$3:$E$15</c:f>
            </c:numRef>
          </c:val>
          <c:extLst>
            <c:ext xmlns:c16="http://schemas.microsoft.com/office/drawing/2014/chart" uri="{C3380CC4-5D6E-409C-BE32-E72D297353CC}">
              <c16:uniqueId val="{00000002-2458-4CC3-A5FB-DFE0A27E9D31}"/>
            </c:ext>
          </c:extLst>
        </c:ser>
        <c:ser>
          <c:idx val="3"/>
          <c:order val="3"/>
          <c:cat>
            <c:strRef>
              <c:f>'1222NVNabc (2)'!$B$3:$B$15</c:f>
              <c:strCache>
                <c:ptCount val="13"/>
                <c:pt idx="0">
                  <c:v>Bắc Ninh</c:v>
                </c:pt>
                <c:pt idx="1">
                  <c:v>Hà Nội</c:v>
                </c:pt>
                <c:pt idx="2">
                  <c:v>Thái Nguyên</c:v>
                </c:pt>
                <c:pt idx="3">
                  <c:v>Hải Phòng</c:v>
                </c:pt>
                <c:pt idx="4">
                  <c:v>Bắc Giang</c:v>
                </c:pt>
                <c:pt idx="5">
                  <c:v>Phú Thọ</c:v>
                </c:pt>
                <c:pt idx="6">
                  <c:v>Vĩnh Phúc</c:v>
                </c:pt>
                <c:pt idx="7">
                  <c:v>Hải Dương</c:v>
                </c:pt>
                <c:pt idx="8">
                  <c:v>Thanh Hóa</c:v>
                </c:pt>
                <c:pt idx="9">
                  <c:v>Hưng Yên</c:v>
                </c:pt>
                <c:pt idx="10">
                  <c:v>Hà Nam</c:v>
                </c:pt>
                <c:pt idx="11">
                  <c:v>Quảng Ninh</c:v>
                </c:pt>
                <c:pt idx="12">
                  <c:v>Others</c:v>
                </c:pt>
              </c:strCache>
            </c:strRef>
          </c:cat>
          <c:val>
            <c:numRef>
              <c:f>'1222NVNabc (2)'!$F$3:$F$15</c:f>
            </c:numRef>
          </c:val>
          <c:extLst>
            <c:ext xmlns:c16="http://schemas.microsoft.com/office/drawing/2014/chart" uri="{C3380CC4-5D6E-409C-BE32-E72D297353CC}">
              <c16:uniqueId val="{00000003-2458-4CC3-A5FB-DFE0A27E9D31}"/>
            </c:ext>
          </c:extLst>
        </c:ser>
        <c:ser>
          <c:idx val="4"/>
          <c:order val="4"/>
          <c:cat>
            <c:strRef>
              <c:f>'1222NVNabc (2)'!$B$3:$B$15</c:f>
              <c:strCache>
                <c:ptCount val="13"/>
                <c:pt idx="0">
                  <c:v>Bắc Ninh</c:v>
                </c:pt>
                <c:pt idx="1">
                  <c:v>Hà Nội</c:v>
                </c:pt>
                <c:pt idx="2">
                  <c:v>Thái Nguyên</c:v>
                </c:pt>
                <c:pt idx="3">
                  <c:v>Hải Phòng</c:v>
                </c:pt>
                <c:pt idx="4">
                  <c:v>Bắc Giang</c:v>
                </c:pt>
                <c:pt idx="5">
                  <c:v>Phú Thọ</c:v>
                </c:pt>
                <c:pt idx="6">
                  <c:v>Vĩnh Phúc</c:v>
                </c:pt>
                <c:pt idx="7">
                  <c:v>Hải Dương</c:v>
                </c:pt>
                <c:pt idx="8">
                  <c:v>Thanh Hóa</c:v>
                </c:pt>
                <c:pt idx="9">
                  <c:v>Hưng Yên</c:v>
                </c:pt>
                <c:pt idx="10">
                  <c:v>Hà Nam</c:v>
                </c:pt>
                <c:pt idx="11">
                  <c:v>Quảng Ninh</c:v>
                </c:pt>
                <c:pt idx="12">
                  <c:v>Others</c:v>
                </c:pt>
              </c:strCache>
            </c:strRef>
          </c:cat>
          <c:val>
            <c:numRef>
              <c:f>'1222NVNabc (2)'!$G$3:$G$15</c:f>
            </c:numRef>
          </c:val>
          <c:extLst>
            <c:ext xmlns:c16="http://schemas.microsoft.com/office/drawing/2014/chart" uri="{C3380CC4-5D6E-409C-BE32-E72D297353CC}">
              <c16:uniqueId val="{00000004-2458-4CC3-A5FB-DFE0A27E9D31}"/>
            </c:ext>
          </c:extLst>
        </c:ser>
        <c:ser>
          <c:idx val="5"/>
          <c:order val="5"/>
          <c:cat>
            <c:strRef>
              <c:f>'1222NVNabc (2)'!$B$3:$B$15</c:f>
              <c:strCache>
                <c:ptCount val="13"/>
                <c:pt idx="0">
                  <c:v>Bắc Ninh</c:v>
                </c:pt>
                <c:pt idx="1">
                  <c:v>Hà Nội</c:v>
                </c:pt>
                <c:pt idx="2">
                  <c:v>Thái Nguyên</c:v>
                </c:pt>
                <c:pt idx="3">
                  <c:v>Hải Phòng</c:v>
                </c:pt>
                <c:pt idx="4">
                  <c:v>Bắc Giang</c:v>
                </c:pt>
                <c:pt idx="5">
                  <c:v>Phú Thọ</c:v>
                </c:pt>
                <c:pt idx="6">
                  <c:v>Vĩnh Phúc</c:v>
                </c:pt>
                <c:pt idx="7">
                  <c:v>Hải Dương</c:v>
                </c:pt>
                <c:pt idx="8">
                  <c:v>Thanh Hóa</c:v>
                </c:pt>
                <c:pt idx="9">
                  <c:v>Hưng Yên</c:v>
                </c:pt>
                <c:pt idx="10">
                  <c:v>Hà Nam</c:v>
                </c:pt>
                <c:pt idx="11">
                  <c:v>Quảng Ninh</c:v>
                </c:pt>
                <c:pt idx="12">
                  <c:v>Others</c:v>
                </c:pt>
              </c:strCache>
            </c:strRef>
          </c:cat>
          <c:val>
            <c:numRef>
              <c:f>'1222NVNabc (2)'!$H$3:$H$15</c:f>
            </c:numRef>
          </c:val>
          <c:extLst>
            <c:ext xmlns:c16="http://schemas.microsoft.com/office/drawing/2014/chart" uri="{C3380CC4-5D6E-409C-BE32-E72D297353CC}">
              <c16:uniqueId val="{00000005-2458-4CC3-A5FB-DFE0A27E9D31}"/>
            </c:ext>
          </c:extLst>
        </c:ser>
        <c:ser>
          <c:idx val="6"/>
          <c:order val="6"/>
          <c:dPt>
            <c:idx val="0"/>
            <c:bubble3D val="0"/>
            <c:spPr>
              <a:solidFill>
                <a:srgbClr val="FF5050"/>
              </a:solidFill>
              <a:ln w="19050">
                <a:solidFill>
                  <a:schemeClr val="lt1"/>
                </a:solidFill>
              </a:ln>
              <a:effectLst/>
            </c:spPr>
            <c:extLst>
              <c:ext xmlns:c16="http://schemas.microsoft.com/office/drawing/2014/chart" uri="{C3380CC4-5D6E-409C-BE32-E72D297353CC}">
                <c16:uniqueId val="{00000007-2458-4CC3-A5FB-DFE0A27E9D31}"/>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9-2458-4CC3-A5FB-DFE0A27E9D31}"/>
              </c:ext>
            </c:extLst>
          </c:dPt>
          <c:dPt>
            <c:idx val="2"/>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B-2458-4CC3-A5FB-DFE0A27E9D31}"/>
              </c:ext>
            </c:extLst>
          </c:dPt>
          <c:dPt>
            <c:idx val="3"/>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D-2458-4CC3-A5FB-DFE0A27E9D31}"/>
              </c:ext>
            </c:extLst>
          </c:dPt>
          <c:dPt>
            <c:idx val="4"/>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F-2458-4CC3-A5FB-DFE0A27E9D31}"/>
              </c:ext>
            </c:extLst>
          </c:dPt>
          <c:dPt>
            <c:idx val="5"/>
            <c:bubble3D val="0"/>
            <c:spPr>
              <a:solidFill>
                <a:srgbClr val="FFC000"/>
              </a:solidFill>
              <a:ln w="19050">
                <a:solidFill>
                  <a:schemeClr val="lt1"/>
                </a:solidFill>
              </a:ln>
              <a:effectLst/>
            </c:spPr>
            <c:extLst>
              <c:ext xmlns:c16="http://schemas.microsoft.com/office/drawing/2014/chart" uri="{C3380CC4-5D6E-409C-BE32-E72D297353CC}">
                <c16:uniqueId val="{00000011-2458-4CC3-A5FB-DFE0A27E9D31}"/>
              </c:ext>
            </c:extLst>
          </c:dPt>
          <c:dPt>
            <c:idx val="6"/>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13-2458-4CC3-A5FB-DFE0A27E9D31}"/>
              </c:ext>
            </c:extLst>
          </c:dPt>
          <c:dPt>
            <c:idx val="7"/>
            <c:bubble3D val="0"/>
            <c:spPr>
              <a:solidFill>
                <a:srgbClr val="D4A2FA"/>
              </a:solidFill>
              <a:ln w="19050">
                <a:solidFill>
                  <a:schemeClr val="lt1"/>
                </a:solidFill>
              </a:ln>
              <a:effectLst/>
            </c:spPr>
            <c:extLst>
              <c:ext xmlns:c16="http://schemas.microsoft.com/office/drawing/2014/chart" uri="{C3380CC4-5D6E-409C-BE32-E72D297353CC}">
                <c16:uniqueId val="{00000015-2458-4CC3-A5FB-DFE0A27E9D31}"/>
              </c:ext>
            </c:extLst>
          </c:dPt>
          <c:dPt>
            <c:idx val="8"/>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17-2458-4CC3-A5FB-DFE0A27E9D31}"/>
              </c:ext>
            </c:extLst>
          </c:dPt>
          <c:dPt>
            <c:idx val="9"/>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19-2458-4CC3-A5FB-DFE0A27E9D31}"/>
              </c:ext>
            </c:extLst>
          </c:dPt>
          <c:dPt>
            <c:idx val="10"/>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1B-2458-4CC3-A5FB-DFE0A27E9D31}"/>
              </c:ext>
            </c:extLst>
          </c:dPt>
          <c:dPt>
            <c:idx val="11"/>
            <c:bubble3D val="0"/>
            <c:spPr>
              <a:solidFill>
                <a:srgbClr val="7030A0"/>
              </a:solidFill>
              <a:ln w="19050">
                <a:solidFill>
                  <a:schemeClr val="lt1"/>
                </a:solidFill>
              </a:ln>
              <a:effectLst/>
            </c:spPr>
            <c:extLst>
              <c:ext xmlns:c16="http://schemas.microsoft.com/office/drawing/2014/chart" uri="{C3380CC4-5D6E-409C-BE32-E72D297353CC}">
                <c16:uniqueId val="{0000001D-2458-4CC3-A5FB-DFE0A27E9D31}"/>
              </c:ext>
            </c:extLst>
          </c:dPt>
          <c:dPt>
            <c:idx val="12"/>
            <c:bubble3D val="0"/>
            <c:spPr>
              <a:solidFill>
                <a:srgbClr val="92D050"/>
              </a:solidFill>
              <a:ln w="19050">
                <a:solidFill>
                  <a:schemeClr val="lt1"/>
                </a:solidFill>
              </a:ln>
              <a:effectLst/>
            </c:spPr>
            <c:extLst>
              <c:ext xmlns:c16="http://schemas.microsoft.com/office/drawing/2014/chart" uri="{C3380CC4-5D6E-409C-BE32-E72D297353CC}">
                <c16:uniqueId val="{0000001F-2458-4CC3-A5FB-DFE0A27E9D31}"/>
              </c:ext>
            </c:extLst>
          </c:dPt>
          <c:dLbls>
            <c:dLbl>
              <c:idx val="7"/>
              <c:tx>
                <c:rich>
                  <a:bodyPr/>
                  <a:lstStyle/>
                  <a:p>
                    <a:fld id="{AF3C567D-E93A-4274-A58C-F8E240642793}" type="CATEGORYNAME">
                      <a:rPr lang="vi-VN" altLang="ja-JP" sz="1600"/>
                      <a:pPr/>
                      <a:t>[CATEGORY NAME]</a:t>
                    </a:fld>
                    <a:r>
                      <a:rPr lang="vi-VN" sz="1600" baseline="0" dirty="0"/>
                      <a:t>, </a:t>
                    </a:r>
                    <a:fld id="{A438F94B-73AA-475F-958C-B60684D0FE40}" type="PERCENTAGE">
                      <a:rPr lang="vi-VN" altLang="ja-JP" baseline="0"/>
                      <a:pPr/>
                      <a:t>[PERCENTAGE]</a:t>
                    </a:fld>
                    <a:endParaRPr lang="vi-VN" sz="1600" baseline="0" dirty="0"/>
                  </a:p>
                </c:rich>
              </c:tx>
              <c:dLblPos val="outEnd"/>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5-2458-4CC3-A5FB-DFE0A27E9D31}"/>
                </c:ext>
              </c:extLst>
            </c:dLbl>
            <c:dLbl>
              <c:idx val="9"/>
              <c:tx>
                <c:rich>
                  <a:bodyPr/>
                  <a:lstStyle/>
                  <a:p>
                    <a:fld id="{2A0610E4-BE42-4D5C-B588-FA9B0E26C9F4}" type="CATEGORYNAME">
                      <a:rPr lang="vi-VN" altLang="ja-JP" sz="1600"/>
                      <a:pPr/>
                      <a:t>[CATEGORY NAME]</a:t>
                    </a:fld>
                    <a:r>
                      <a:rPr lang="vi-VN" sz="1600" baseline="0" dirty="0"/>
                      <a:t>, </a:t>
                    </a:r>
                    <a:fld id="{56D071B9-5208-4E4A-AFAB-A128C6D12129}" type="PERCENTAGE">
                      <a:rPr lang="vi-VN" altLang="ja-JP" baseline="0"/>
                      <a:pPr/>
                      <a:t>[PERCENTAGE]</a:t>
                    </a:fld>
                    <a:endParaRPr lang="vi-VN" sz="1600" baseline="0" dirty="0"/>
                  </a:p>
                </c:rich>
              </c:tx>
              <c:dLblPos val="outEnd"/>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9-2458-4CC3-A5FB-DFE0A27E9D31}"/>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800" b="1" i="0" u="none" strike="noStrike" kern="1200" baseline="0">
                    <a:solidFill>
                      <a:schemeClr val="dk1">
                        <a:lumMod val="65000"/>
                        <a:lumOff val="35000"/>
                      </a:schemeClr>
                    </a:solidFill>
                    <a:latin typeface="+mn-lt"/>
                    <a:ea typeface="+mn-ea"/>
                    <a:cs typeface="+mn-cs"/>
                  </a:defRPr>
                </a:pPr>
                <a:endParaRPr lang="vi-VN"/>
              </a:p>
            </c:txPr>
            <c:dLblPos val="outEnd"/>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'1222NVNabc (2)'!$B$3:$B$15</c:f>
              <c:strCache>
                <c:ptCount val="13"/>
                <c:pt idx="0">
                  <c:v>Bắc Ninh</c:v>
                </c:pt>
                <c:pt idx="1">
                  <c:v>Hà Nội</c:v>
                </c:pt>
                <c:pt idx="2">
                  <c:v>Thái Nguyên</c:v>
                </c:pt>
                <c:pt idx="3">
                  <c:v>Hải Phòng</c:v>
                </c:pt>
                <c:pt idx="4">
                  <c:v>Bắc Giang</c:v>
                </c:pt>
                <c:pt idx="5">
                  <c:v>Phú Thọ</c:v>
                </c:pt>
                <c:pt idx="6">
                  <c:v>Vĩnh Phúc</c:v>
                </c:pt>
                <c:pt idx="7">
                  <c:v>Hải Dương</c:v>
                </c:pt>
                <c:pt idx="8">
                  <c:v>Thanh Hóa</c:v>
                </c:pt>
                <c:pt idx="9">
                  <c:v>Hưng Yên</c:v>
                </c:pt>
                <c:pt idx="10">
                  <c:v>Hà Nam</c:v>
                </c:pt>
                <c:pt idx="11">
                  <c:v>Quảng Ninh</c:v>
                </c:pt>
                <c:pt idx="12">
                  <c:v>Others</c:v>
                </c:pt>
              </c:strCache>
            </c:strRef>
          </c:cat>
          <c:val>
            <c:numRef>
              <c:f>'1222NVNabc (2)'!$I$3:$I$15</c:f>
              <c:numCache>
                <c:formatCode>_(* #,##0_);_(* \(#,##0\);_(* "-"??_);_(@_)</c:formatCode>
                <c:ptCount val="13"/>
                <c:pt idx="0">
                  <c:v>884274.58274161199</c:v>
                </c:pt>
                <c:pt idx="1">
                  <c:v>615981.4712473749</c:v>
                </c:pt>
                <c:pt idx="2">
                  <c:v>509822.68349085096</c:v>
                </c:pt>
                <c:pt idx="3">
                  <c:v>491415.07923481811</c:v>
                </c:pt>
                <c:pt idx="4">
                  <c:v>458263.22346283362</c:v>
                </c:pt>
                <c:pt idx="5">
                  <c:v>238820.32058732721</c:v>
                </c:pt>
                <c:pt idx="6">
                  <c:v>219418.46519370389</c:v>
                </c:pt>
                <c:pt idx="7">
                  <c:v>199364.54012041638</c:v>
                </c:pt>
                <c:pt idx="8">
                  <c:v>153701.83717481617</c:v>
                </c:pt>
                <c:pt idx="9">
                  <c:v>110200.81680267573</c:v>
                </c:pt>
                <c:pt idx="10">
                  <c:v>108137.4034942569</c:v>
                </c:pt>
                <c:pt idx="11">
                  <c:v>90679.795381704709</c:v>
                </c:pt>
                <c:pt idx="12">
                  <c:v>304422.78106760944</c:v>
                </c:pt>
              </c:numCache>
            </c:numRef>
          </c:val>
          <c:extLst>
            <c:ext xmlns:c16="http://schemas.microsoft.com/office/drawing/2014/chart" uri="{C3380CC4-5D6E-409C-BE32-E72D297353CC}">
              <c16:uniqueId val="{00000020-2458-4CC3-A5FB-DFE0A27E9D3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vi-V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4.8948226229785792E-2"/>
          <c:y val="1.5042113145159439E-2"/>
          <c:w val="0.95105180273518442"/>
          <c:h val="0.81309124412999345"/>
        </c:manualLayout>
      </c:layout>
      <c:lineChart>
        <c:grouping val="standard"/>
        <c:varyColors val="0"/>
        <c:ser>
          <c:idx val="0"/>
          <c:order val="0"/>
          <c:tx>
            <c:strRef>
              <c:f>Sheet1!$G$7</c:f>
              <c:strCache>
                <c:ptCount val="1"/>
                <c:pt idx="0">
                  <c:v>GDP Rate</c:v>
                </c:pt>
              </c:strCache>
            </c:strRef>
          </c:tx>
          <c:spPr>
            <a:ln w="38100" cap="rnd" cmpd="sng" algn="ctr">
              <a:solidFill>
                <a:schemeClr val="accent2">
                  <a:shade val="95000"/>
                  <a:satMod val="105000"/>
                </a:schemeClr>
              </a:solidFill>
              <a:round/>
            </a:ln>
            <a:effectLst/>
          </c:spPr>
          <c:marker>
            <c:symbol val="circle"/>
            <c:size val="17"/>
            <c:spPr>
              <a:solidFill>
                <a:schemeClr val="lt1"/>
              </a:solidFill>
              <a:ln w="38100">
                <a:noFill/>
              </a:ln>
              <a:effectLst/>
            </c:spPr>
          </c:marker>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vi-V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Sheet1!$H$6:$S$6</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Sheet1!$H$7:$S$7</c:f>
              <c:numCache>
                <c:formatCode>0.00</c:formatCode>
                <c:ptCount val="12"/>
                <c:pt idx="0">
                  <c:v>6.41</c:v>
                </c:pt>
                <c:pt idx="1">
                  <c:v>5.5</c:v>
                </c:pt>
                <c:pt idx="2">
                  <c:v>5.55</c:v>
                </c:pt>
                <c:pt idx="3">
                  <c:v>6.419999999999999</c:v>
                </c:pt>
                <c:pt idx="4">
                  <c:v>6.99</c:v>
                </c:pt>
                <c:pt idx="5">
                  <c:v>6.69</c:v>
                </c:pt>
                <c:pt idx="6">
                  <c:v>6.94</c:v>
                </c:pt>
                <c:pt idx="7">
                  <c:v>7.4700000000000006</c:v>
                </c:pt>
                <c:pt idx="8">
                  <c:v>7.3599999999999994</c:v>
                </c:pt>
                <c:pt idx="9">
                  <c:v>2.87</c:v>
                </c:pt>
                <c:pt idx="10">
                  <c:v>2.56</c:v>
                </c:pt>
                <c:pt idx="11">
                  <c:v>8.02</c:v>
                </c:pt>
              </c:numCache>
            </c:numRef>
          </c:val>
          <c:smooth val="0"/>
          <c:extLst>
            <c:ext xmlns:c16="http://schemas.microsoft.com/office/drawing/2014/chart" uri="{C3380CC4-5D6E-409C-BE32-E72D297353CC}">
              <c16:uniqueId val="{00000000-2972-422D-BF35-2A172D3215B0}"/>
            </c:ext>
          </c:extLst>
        </c:ser>
        <c:dLbls>
          <c:dLblPos val="ctr"/>
          <c:showLegendKey val="0"/>
          <c:showVal val="1"/>
          <c:showCatName val="0"/>
          <c:showSerName val="0"/>
          <c:showPercent val="0"/>
          <c:showBubbleSize val="0"/>
        </c:dLbls>
        <c:marker val="1"/>
        <c:smooth val="0"/>
        <c:axId val="509864271"/>
        <c:axId val="509860527"/>
      </c:lineChart>
      <c:catAx>
        <c:axId val="509864271"/>
        <c:scaling>
          <c:orientation val="minMax"/>
        </c:scaling>
        <c:delete val="1"/>
        <c:axPos val="b"/>
        <c:numFmt formatCode="General" sourceLinked="1"/>
        <c:majorTickMark val="none"/>
        <c:minorTickMark val="none"/>
        <c:tickLblPos val="nextTo"/>
        <c:crossAx val="509860527"/>
        <c:crosses val="autoZero"/>
        <c:auto val="1"/>
        <c:lblAlgn val="ctr"/>
        <c:lblOffset val="100"/>
        <c:noMultiLvlLbl val="0"/>
      </c:catAx>
      <c:valAx>
        <c:axId val="509860527"/>
        <c:scaling>
          <c:orientation val="minMax"/>
        </c:scaling>
        <c:delete val="1"/>
        <c:axPos val="l"/>
        <c:numFmt formatCode="0.00" sourceLinked="1"/>
        <c:majorTickMark val="none"/>
        <c:minorTickMark val="none"/>
        <c:tickLblPos val="nextTo"/>
        <c:crossAx val="509864271"/>
        <c:crosses val="autoZero"/>
        <c:crossBetween val="between"/>
      </c:valAx>
      <c:spPr>
        <a:noFill/>
        <a:ln>
          <a:noFill/>
        </a:ln>
        <a:effectLst/>
      </c:spPr>
    </c:plotArea>
    <c:plotVisOnly val="1"/>
    <c:dispBlanksAs val="gap"/>
    <c:showDLblsOverMax val="0"/>
  </c:chart>
  <c:spPr>
    <a:noFill/>
    <a:ln w="9525" cap="flat" cmpd="sng" algn="ctr">
      <a:solidFill>
        <a:schemeClr val="dk1">
          <a:lumMod val="15000"/>
          <a:lumOff val="85000"/>
        </a:schemeClr>
      </a:solidFill>
      <a:prstDash val="sysDot"/>
      <a:round/>
    </a:ln>
    <a:effectLst/>
  </c:spPr>
  <c:txPr>
    <a:bodyPr/>
    <a:lstStyle/>
    <a:p>
      <a:pPr>
        <a:defRPr/>
      </a:pPr>
      <a:endParaRPr lang="vi-V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altLang="ja-JP" sz="2000" b="1"/>
              <a:t>unit: 1000 TEU</a:t>
            </a:r>
          </a:p>
        </c:rich>
      </c:tx>
      <c:layout>
        <c:manualLayout>
          <c:xMode val="edge"/>
          <c:yMode val="edge"/>
          <c:x val="5.8037609429256114E-2"/>
          <c:y val="2.2422159518643531E-2"/>
        </c:manualLayout>
      </c:layout>
      <c:overlay val="0"/>
      <c:spPr>
        <a:solidFill>
          <a:schemeClr val="bg1"/>
        </a:solid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vi-VN"/>
        </a:p>
      </c:txPr>
    </c:title>
    <c:autoTitleDeleted val="0"/>
    <c:plotArea>
      <c:layout>
        <c:manualLayout>
          <c:layoutTarget val="inner"/>
          <c:xMode val="edge"/>
          <c:yMode val="edge"/>
          <c:x val="0.18159923975020364"/>
          <c:y val="3.807962352998915E-2"/>
          <c:w val="0.81840076024979636"/>
          <c:h val="0.81791679845704679"/>
        </c:manualLayout>
      </c:layout>
      <c:barChart>
        <c:barDir val="col"/>
        <c:grouping val="stacked"/>
        <c:varyColors val="0"/>
        <c:ser>
          <c:idx val="0"/>
          <c:order val="0"/>
          <c:tx>
            <c:strRef>
              <c:f>'all VN (revised 2009-)'!$A$12</c:f>
              <c:strCache>
                <c:ptCount val="1"/>
                <c:pt idx="0">
                  <c:v>Ho Chi Minh &amp; Mekong Delta</c:v>
                </c:pt>
              </c:strCache>
            </c:strRef>
          </c:tx>
          <c:spPr>
            <a:solidFill>
              <a:schemeClr val="tx2">
                <a:lumMod val="75000"/>
              </a:schemeClr>
            </a:solidFill>
            <a:ln>
              <a:noFill/>
            </a:ln>
            <a:effectLst/>
          </c:spPr>
          <c:invertIfNegative val="0"/>
          <c:cat>
            <c:numRef>
              <c:f>'all VN (revised 2009-)'!$I$11:$V$11</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'all VN (revised 2009-)'!$I$12:$V$12</c:f>
              <c:numCache>
                <c:formatCode>#,##0</c:formatCode>
                <c:ptCount val="14"/>
                <c:pt idx="0">
                  <c:v>3297.9609999999998</c:v>
                </c:pt>
                <c:pt idx="1">
                  <c:v>3788.614</c:v>
                </c:pt>
                <c:pt idx="2">
                  <c:v>3739.3879999999999</c:v>
                </c:pt>
                <c:pt idx="3">
                  <c:v>4168.991</c:v>
                </c:pt>
                <c:pt idx="4">
                  <c:v>4620.3159999999998</c:v>
                </c:pt>
                <c:pt idx="5">
                  <c:v>5455.8959999999997</c:v>
                </c:pt>
                <c:pt idx="6">
                  <c:v>5876.0379999999996</c:v>
                </c:pt>
                <c:pt idx="7">
                  <c:v>6017.9</c:v>
                </c:pt>
                <c:pt idx="8">
                  <c:v>6294.6260000000002</c:v>
                </c:pt>
                <c:pt idx="9">
                  <c:v>6621.5640000000003</c:v>
                </c:pt>
                <c:pt idx="10">
                  <c:v>7620.5780000000004</c:v>
                </c:pt>
                <c:pt idx="11">
                  <c:v>7937.3670000000002</c:v>
                </c:pt>
                <c:pt idx="12">
                  <c:v>8031.71</c:v>
                </c:pt>
                <c:pt idx="13">
                  <c:v>8472.9570000000003</c:v>
                </c:pt>
              </c:numCache>
            </c:numRef>
          </c:val>
          <c:extLst>
            <c:ext xmlns:c16="http://schemas.microsoft.com/office/drawing/2014/chart" uri="{C3380CC4-5D6E-409C-BE32-E72D297353CC}">
              <c16:uniqueId val="{00000000-48D9-4627-89B8-3F4D6F456146}"/>
            </c:ext>
          </c:extLst>
        </c:ser>
        <c:ser>
          <c:idx val="1"/>
          <c:order val="1"/>
          <c:tx>
            <c:strRef>
              <c:f>'all VN (revised 2009-)'!$A$13</c:f>
              <c:strCache>
                <c:ptCount val="1"/>
                <c:pt idx="0">
                  <c:v>Cai Mep - Thi Vai</c:v>
                </c:pt>
              </c:strCache>
            </c:strRef>
          </c:tx>
          <c:spPr>
            <a:solidFill>
              <a:schemeClr val="tx2">
                <a:lumMod val="60000"/>
                <a:lumOff val="40000"/>
              </a:schemeClr>
            </a:solidFill>
            <a:ln>
              <a:noFill/>
            </a:ln>
            <a:effectLst/>
          </c:spPr>
          <c:invertIfNegative val="0"/>
          <c:cat>
            <c:numRef>
              <c:f>'all VN (revised 2009-)'!$I$11:$V$11</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'all VN (revised 2009-)'!$I$13:$V$13</c:f>
              <c:numCache>
                <c:formatCode>#,##0</c:formatCode>
                <c:ptCount val="14"/>
                <c:pt idx="0">
                  <c:v>196.285</c:v>
                </c:pt>
                <c:pt idx="1">
                  <c:v>501.47399999999999</c:v>
                </c:pt>
                <c:pt idx="2">
                  <c:v>794.22</c:v>
                </c:pt>
                <c:pt idx="3">
                  <c:v>943.22500000000002</c:v>
                </c:pt>
                <c:pt idx="4">
                  <c:v>951.88</c:v>
                </c:pt>
                <c:pt idx="5">
                  <c:v>1145.5229999999999</c:v>
                </c:pt>
                <c:pt idx="6">
                  <c:v>1468.146</c:v>
                </c:pt>
                <c:pt idx="7">
                  <c:v>1988.511</c:v>
                </c:pt>
                <c:pt idx="8">
                  <c:v>2571.6529999999998</c:v>
                </c:pt>
                <c:pt idx="9">
                  <c:v>2946.38</c:v>
                </c:pt>
                <c:pt idx="10">
                  <c:v>3742.384</c:v>
                </c:pt>
                <c:pt idx="11">
                  <c:v>4411.799</c:v>
                </c:pt>
                <c:pt idx="12">
                  <c:v>4940.8969999999999</c:v>
                </c:pt>
                <c:pt idx="13">
                  <c:v>5033.5330000000004</c:v>
                </c:pt>
              </c:numCache>
            </c:numRef>
          </c:val>
          <c:extLst>
            <c:ext xmlns:c16="http://schemas.microsoft.com/office/drawing/2014/chart" uri="{C3380CC4-5D6E-409C-BE32-E72D297353CC}">
              <c16:uniqueId val="{00000001-48D9-4627-89B8-3F4D6F456146}"/>
            </c:ext>
          </c:extLst>
        </c:ser>
        <c:ser>
          <c:idx val="2"/>
          <c:order val="2"/>
          <c:tx>
            <c:strRef>
              <c:f>'all VN (revised 2009-)'!$A$14</c:f>
              <c:strCache>
                <c:ptCount val="1"/>
                <c:pt idx="0">
                  <c:v>Hai Phong &amp; Cai Lan</c:v>
                </c:pt>
              </c:strCache>
            </c:strRef>
          </c:tx>
          <c:spPr>
            <a:solidFill>
              <a:srgbClr val="FF5050"/>
            </a:solidFill>
            <a:ln>
              <a:noFill/>
            </a:ln>
            <a:effectLst/>
          </c:spPr>
          <c:invertIfNegative val="0"/>
          <c:cat>
            <c:numRef>
              <c:f>'all VN (revised 2009-)'!$I$11:$V$11</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'all VN (revised 2009-)'!$I$14:$V$14</c:f>
              <c:numCache>
                <c:formatCode>#,##0</c:formatCode>
                <c:ptCount val="14"/>
                <c:pt idx="0">
                  <c:v>1762.627</c:v>
                </c:pt>
                <c:pt idx="1">
                  <c:v>1936.826</c:v>
                </c:pt>
                <c:pt idx="2">
                  <c:v>2149.6570000000002</c:v>
                </c:pt>
                <c:pt idx="3">
                  <c:v>2835.15</c:v>
                </c:pt>
                <c:pt idx="4">
                  <c:v>3158.3249999999998</c:v>
                </c:pt>
                <c:pt idx="5">
                  <c:v>3491.68</c:v>
                </c:pt>
                <c:pt idx="6">
                  <c:v>3916.89</c:v>
                </c:pt>
                <c:pt idx="7">
                  <c:v>4144.7650000000003</c:v>
                </c:pt>
                <c:pt idx="8">
                  <c:v>4559.12</c:v>
                </c:pt>
                <c:pt idx="9">
                  <c:v>5060.78</c:v>
                </c:pt>
                <c:pt idx="10">
                  <c:v>5126.7619999999997</c:v>
                </c:pt>
                <c:pt idx="11">
                  <c:v>5202.7659999999996</c:v>
                </c:pt>
                <c:pt idx="12">
                  <c:v>5696.3429999999998</c:v>
                </c:pt>
                <c:pt idx="13">
                  <c:v>6211.3590000000004</c:v>
                </c:pt>
              </c:numCache>
            </c:numRef>
          </c:val>
          <c:extLst>
            <c:ext xmlns:c16="http://schemas.microsoft.com/office/drawing/2014/chart" uri="{C3380CC4-5D6E-409C-BE32-E72D297353CC}">
              <c16:uniqueId val="{00000002-48D9-4627-89B8-3F4D6F456146}"/>
            </c:ext>
          </c:extLst>
        </c:ser>
        <c:ser>
          <c:idx val="3"/>
          <c:order val="3"/>
          <c:tx>
            <c:strRef>
              <c:f>'all VN (revised 2009-)'!$A$15</c:f>
              <c:strCache>
                <c:ptCount val="1"/>
                <c:pt idx="0">
                  <c:v>Da Nang &amp; Quy Nhon</c:v>
                </c:pt>
              </c:strCache>
            </c:strRef>
          </c:tx>
          <c:spPr>
            <a:solidFill>
              <a:srgbClr val="FFC000"/>
            </a:solidFill>
            <a:ln>
              <a:noFill/>
            </a:ln>
            <a:effectLst/>
          </c:spPr>
          <c:invertIfNegative val="0"/>
          <c:cat>
            <c:numRef>
              <c:f>'all VN (revised 2009-)'!$I$11:$V$11</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'all VN (revised 2009-)'!$I$15:$V$15</c:f>
              <c:numCache>
                <c:formatCode>#,##0</c:formatCode>
                <c:ptCount val="14"/>
                <c:pt idx="0">
                  <c:v>142.22900000000001</c:v>
                </c:pt>
                <c:pt idx="1">
                  <c:v>202.983</c:v>
                </c:pt>
                <c:pt idx="2">
                  <c:v>219.36500000000001</c:v>
                </c:pt>
                <c:pt idx="3">
                  <c:v>235.29599999999999</c:v>
                </c:pt>
                <c:pt idx="4">
                  <c:v>262.61200000000002</c:v>
                </c:pt>
                <c:pt idx="5">
                  <c:v>365.74599999999998</c:v>
                </c:pt>
                <c:pt idx="6">
                  <c:v>408.29599999999999</c:v>
                </c:pt>
                <c:pt idx="7">
                  <c:v>475.40199999999999</c:v>
                </c:pt>
                <c:pt idx="8">
                  <c:v>524.18299999999999</c:v>
                </c:pt>
                <c:pt idx="9">
                  <c:v>560.64800000000002</c:v>
                </c:pt>
                <c:pt idx="10">
                  <c:v>703.48299999999995</c:v>
                </c:pt>
                <c:pt idx="11">
                  <c:v>829.10900000000004</c:v>
                </c:pt>
                <c:pt idx="12">
                  <c:v>914.99</c:v>
                </c:pt>
                <c:pt idx="13">
                  <c:v>823.37800000000004</c:v>
                </c:pt>
              </c:numCache>
            </c:numRef>
          </c:val>
          <c:extLst>
            <c:ext xmlns:c16="http://schemas.microsoft.com/office/drawing/2014/chart" uri="{C3380CC4-5D6E-409C-BE32-E72D297353CC}">
              <c16:uniqueId val="{00000003-48D9-4627-89B8-3F4D6F456146}"/>
            </c:ext>
          </c:extLst>
        </c:ser>
        <c:dLbls>
          <c:showLegendKey val="0"/>
          <c:showVal val="0"/>
          <c:showCatName val="0"/>
          <c:showSerName val="0"/>
          <c:showPercent val="0"/>
          <c:showBubbleSize val="0"/>
        </c:dLbls>
        <c:gapWidth val="150"/>
        <c:overlap val="100"/>
        <c:axId val="481422328"/>
        <c:axId val="481427904"/>
      </c:barChart>
      <c:catAx>
        <c:axId val="481422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vi-VN"/>
          </a:p>
        </c:txPr>
        <c:crossAx val="481427904"/>
        <c:crosses val="autoZero"/>
        <c:auto val="1"/>
        <c:lblAlgn val="ctr"/>
        <c:lblOffset val="100"/>
        <c:noMultiLvlLbl val="0"/>
      </c:catAx>
      <c:valAx>
        <c:axId val="4814279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vi-VN"/>
          </a:p>
        </c:txPr>
        <c:crossAx val="48142232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1" i="0" u="none" strike="noStrike" kern="1200" baseline="0">
                <a:solidFill>
                  <a:schemeClr val="tx1">
                    <a:lumMod val="65000"/>
                    <a:lumOff val="35000"/>
                  </a:schemeClr>
                </a:solidFill>
                <a:latin typeface="+mn-lt"/>
                <a:ea typeface="+mn-ea"/>
                <a:cs typeface="+mn-cs"/>
              </a:defRPr>
            </a:pPr>
            <a:endParaRPr lang="vi-VN"/>
          </a:p>
        </c:txPr>
      </c:dTable>
      <c:spPr>
        <a:noFill/>
        <a:ln>
          <a:noFill/>
        </a:ln>
        <a:effectLst/>
      </c:spPr>
    </c:plotArea>
    <c:legend>
      <c:legendPos val="b"/>
      <c:layout>
        <c:manualLayout>
          <c:xMode val="edge"/>
          <c:yMode val="edge"/>
          <c:x val="0.31524127418855258"/>
          <c:y val="3.078013730896097E-2"/>
          <c:w val="0.36820641933864851"/>
          <c:h val="0.24253920943232551"/>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tx1">
                  <a:lumMod val="65000"/>
                  <a:lumOff val="35000"/>
                </a:schemeClr>
              </a:solidFill>
              <a:latin typeface="+mn-lt"/>
              <a:ea typeface="+mn-ea"/>
              <a:cs typeface="+mn-cs"/>
            </a:defRPr>
          </a:pPr>
          <a:endParaRPr lang="vi-VN"/>
        </a:p>
      </c:txPr>
    </c:legend>
    <c:plotVisOnly val="1"/>
    <c:dispBlanksAs val="gap"/>
    <c:showDLblsOverMax val="0"/>
  </c:chart>
  <c:spPr>
    <a:noFill/>
    <a:ln>
      <a:noFill/>
    </a:ln>
    <a:effectLst/>
  </c:spPr>
  <c:txPr>
    <a:bodyPr/>
    <a:lstStyle/>
    <a:p>
      <a:pPr>
        <a:defRPr/>
      </a:pPr>
      <a:endParaRPr lang="vi-VN"/>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baseline="0" dirty="0">
                <a:latin typeface="Arial Black" pitchFamily="34" charset="0"/>
              </a:rPr>
              <a:t>Current Shareholders</a:t>
            </a:r>
            <a:endParaRPr lang="en-US" sz="2400" dirty="0">
              <a:latin typeface="Arial Black" pitchFamily="34" charset="0"/>
            </a:endParaRPr>
          </a:p>
        </c:rich>
      </c:tx>
      <c:layout>
        <c:manualLayout>
          <c:xMode val="edge"/>
          <c:yMode val="edge"/>
          <c:x val="0.19919863578099251"/>
          <c:y val="9.1058761900180275E-4"/>
        </c:manualLayout>
      </c:layout>
      <c:overlay val="0"/>
    </c:title>
    <c:autoTitleDeleted val="0"/>
    <c:plotArea>
      <c:layout>
        <c:manualLayout>
          <c:layoutTarget val="inner"/>
          <c:xMode val="edge"/>
          <c:yMode val="edge"/>
          <c:x val="0.20101629738143195"/>
          <c:y val="0.13117147841085045"/>
          <c:w val="0.64294031110387373"/>
          <c:h val="0.8238051711327421"/>
        </c:manualLayout>
      </c:layout>
      <c:doughnutChart>
        <c:varyColors val="1"/>
        <c:ser>
          <c:idx val="0"/>
          <c:order val="0"/>
          <c:spPr>
            <a:ln>
              <a:solidFill>
                <a:srgbClr val="00B0F0"/>
              </a:solidFill>
            </a:ln>
          </c:spPr>
          <c:dPt>
            <c:idx val="0"/>
            <c:bubble3D val="0"/>
            <c:spPr>
              <a:solidFill>
                <a:srgbClr val="002060"/>
              </a:solidFill>
              <a:ln>
                <a:solidFill>
                  <a:srgbClr val="00B0F0"/>
                </a:solidFill>
              </a:ln>
            </c:spPr>
            <c:extLst>
              <c:ext xmlns:c16="http://schemas.microsoft.com/office/drawing/2014/chart" uri="{C3380CC4-5D6E-409C-BE32-E72D297353CC}">
                <c16:uniqueId val="{00000001-ADA2-4AD1-A13B-CE75242314B7}"/>
              </c:ext>
            </c:extLst>
          </c:dPt>
          <c:dPt>
            <c:idx val="1"/>
            <c:bubble3D val="0"/>
            <c:spPr>
              <a:solidFill>
                <a:srgbClr val="FF3300"/>
              </a:solidFill>
              <a:ln>
                <a:solidFill>
                  <a:srgbClr val="00B0F0"/>
                </a:solidFill>
              </a:ln>
            </c:spPr>
            <c:extLst>
              <c:ext xmlns:c16="http://schemas.microsoft.com/office/drawing/2014/chart" uri="{C3380CC4-5D6E-409C-BE32-E72D297353CC}">
                <c16:uniqueId val="{00000003-ADA2-4AD1-A13B-CE75242314B7}"/>
              </c:ext>
            </c:extLst>
          </c:dPt>
          <c:dPt>
            <c:idx val="2"/>
            <c:bubble3D val="0"/>
            <c:spPr>
              <a:solidFill>
                <a:schemeClr val="tx2">
                  <a:lumMod val="60000"/>
                  <a:lumOff val="40000"/>
                </a:schemeClr>
              </a:solidFill>
              <a:ln>
                <a:solidFill>
                  <a:srgbClr val="00B0F0"/>
                </a:solidFill>
              </a:ln>
            </c:spPr>
            <c:extLst>
              <c:ext xmlns:c16="http://schemas.microsoft.com/office/drawing/2014/chart" uri="{C3380CC4-5D6E-409C-BE32-E72D297353CC}">
                <c16:uniqueId val="{00000005-ADA2-4AD1-A13B-CE75242314B7}"/>
              </c:ext>
            </c:extLst>
          </c:dPt>
          <c:dPt>
            <c:idx val="3"/>
            <c:bubble3D val="0"/>
            <c:spPr>
              <a:solidFill>
                <a:srgbClr val="CCFF66"/>
              </a:solidFill>
              <a:ln>
                <a:solidFill>
                  <a:srgbClr val="00B0F0"/>
                </a:solidFill>
              </a:ln>
            </c:spPr>
            <c:extLst>
              <c:ext xmlns:c16="http://schemas.microsoft.com/office/drawing/2014/chart" uri="{C3380CC4-5D6E-409C-BE32-E72D297353CC}">
                <c16:uniqueId val="{00000007-ADA2-4AD1-A13B-CE75242314B7}"/>
              </c:ext>
            </c:extLst>
          </c:dPt>
          <c:dLbls>
            <c:dLbl>
              <c:idx val="0"/>
              <c:layout>
                <c:manualLayout>
                  <c:x val="2.9069767441860465E-3"/>
                  <c:y val="-2.37602698354153E-2"/>
                </c:manualLayout>
              </c:layout>
              <c:spPr/>
              <c:txPr>
                <a:bodyPr/>
                <a:lstStyle/>
                <a:p>
                  <a:pPr>
                    <a:defRPr sz="2400" b="1">
                      <a:solidFill>
                        <a:schemeClr val="bg1"/>
                      </a:solidFill>
                    </a:defRPr>
                  </a:pPr>
                  <a:endParaRPr lang="vi-VN"/>
                </a:p>
              </c:txP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DA2-4AD1-A13B-CE75242314B7}"/>
                </c:ext>
              </c:extLst>
            </c:dLbl>
            <c:dLbl>
              <c:idx val="1"/>
              <c:layout>
                <c:manualLayout>
                  <c:x val="2.5007290258531965E-3"/>
                  <c:y val="-2.6023152676883578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DA2-4AD1-A13B-CE75242314B7}"/>
                </c:ext>
              </c:extLst>
            </c:dLbl>
            <c:dLbl>
              <c:idx val="2"/>
              <c:layout>
                <c:manualLayout>
                  <c:x val="5.8139534883721198E-3"/>
                  <c:y val="-1.3577297048808841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DA2-4AD1-A13B-CE75242314B7}"/>
                </c:ext>
              </c:extLst>
            </c:dLbl>
            <c:dLbl>
              <c:idx val="3"/>
              <c:layout>
                <c:manualLayout>
                  <c:x val="-1.0377545697787947E-2"/>
                  <c:y val="-1.0183150966357881E-2"/>
                </c:manualLayout>
              </c:layout>
              <c:spPr/>
              <c:txPr>
                <a:bodyPr/>
                <a:lstStyle/>
                <a:p>
                  <a:pPr>
                    <a:defRPr sz="2000" b="1">
                      <a:solidFill>
                        <a:schemeClr val="tx1"/>
                      </a:solidFill>
                    </a:defRPr>
                  </a:pPr>
                  <a:endParaRPr lang="vi-VN"/>
                </a:p>
              </c:txP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DA2-4AD1-A13B-CE75242314B7}"/>
                </c:ext>
              </c:extLst>
            </c:dLbl>
            <c:spPr>
              <a:noFill/>
              <a:ln>
                <a:noFill/>
              </a:ln>
              <a:effectLst/>
            </c:spPr>
            <c:txPr>
              <a:bodyPr/>
              <a:lstStyle/>
              <a:p>
                <a:pPr>
                  <a:defRPr sz="2000" b="1">
                    <a:solidFill>
                      <a:schemeClr val="bg1"/>
                    </a:solidFill>
                  </a:defRPr>
                </a:pPr>
                <a:endParaRPr lang="vi-VN"/>
              </a:p>
            </c:txPr>
            <c:showLegendKey val="0"/>
            <c:showVal val="0"/>
            <c:showCatName val="1"/>
            <c:showSerName val="0"/>
            <c:showPercent val="0"/>
            <c:showBubbleSize val="0"/>
            <c:showLeaderLines val="1"/>
            <c:extLst>
              <c:ext xmlns:c15="http://schemas.microsoft.com/office/drawing/2012/chart" uri="{CE6537A1-D6FC-4f65-9D91-7224C49458BB}"/>
            </c:extLst>
          </c:dLbls>
          <c:cat>
            <c:strRef>
              <c:f>Shareholders!$B$2:$B$5</c:f>
              <c:strCache>
                <c:ptCount val="4"/>
                <c:pt idx="0">
                  <c:v>SNP</c:v>
                </c:pt>
                <c:pt idx="1">
                  <c:v>MOL</c:v>
                </c:pt>
                <c:pt idx="2">
                  <c:v>WHL</c:v>
                </c:pt>
                <c:pt idx="3">
                  <c:v>ITO</c:v>
                </c:pt>
              </c:strCache>
            </c:strRef>
          </c:cat>
          <c:val>
            <c:numRef>
              <c:f>Shareholders!$C$2:$C$5</c:f>
              <c:numCache>
                <c:formatCode>0.0%</c:formatCode>
                <c:ptCount val="4"/>
                <c:pt idx="0">
                  <c:v>0.51</c:v>
                </c:pt>
                <c:pt idx="1">
                  <c:v>0.17499999999999999</c:v>
                </c:pt>
                <c:pt idx="2">
                  <c:v>0.16500000000000001</c:v>
                </c:pt>
                <c:pt idx="3">
                  <c:v>0.15</c:v>
                </c:pt>
              </c:numCache>
            </c:numRef>
          </c:val>
          <c:extLst>
            <c:ext xmlns:c16="http://schemas.microsoft.com/office/drawing/2014/chart" uri="{C3380CC4-5D6E-409C-BE32-E72D297353CC}">
              <c16:uniqueId val="{00000008-ADA2-4AD1-A13B-CE75242314B7}"/>
            </c:ext>
          </c:extLst>
        </c:ser>
        <c:dLbls>
          <c:showLegendKey val="0"/>
          <c:showVal val="0"/>
          <c:showCatName val="1"/>
          <c:showSerName val="0"/>
          <c:showPercent val="1"/>
          <c:showBubbleSize val="0"/>
          <c:showLeaderLines val="1"/>
        </c:dLbls>
        <c:firstSliceAng val="0"/>
        <c:holeSize val="50"/>
      </c:doughnutChart>
    </c:plotArea>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0033914300038339E-2"/>
          <c:y val="0.19079885389284143"/>
          <c:w val="0.84306658999085793"/>
          <c:h val="0.69065190872326476"/>
        </c:manualLayout>
      </c:layout>
      <c:pie3DChart>
        <c:varyColors val="1"/>
        <c:ser>
          <c:idx val="0"/>
          <c:order val="0"/>
          <c:dPt>
            <c:idx val="0"/>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0916-470E-A9E7-83F91BA65043}"/>
              </c:ext>
            </c:extLst>
          </c:dPt>
          <c:dPt>
            <c:idx val="1"/>
            <c:bubble3D val="0"/>
            <c:spPr>
              <a:solidFill>
                <a:srgbClr val="FF66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0916-470E-A9E7-83F91BA65043}"/>
              </c:ext>
            </c:extLst>
          </c:dPt>
          <c:dPt>
            <c:idx val="2"/>
            <c:bubble3D val="0"/>
            <c:spPr>
              <a:solidFill>
                <a:schemeClr val="tx2">
                  <a:lumMod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0916-470E-A9E7-83F91BA65043}"/>
              </c:ext>
            </c:extLst>
          </c:dPt>
          <c:dPt>
            <c:idx val="3"/>
            <c:bubble3D val="0"/>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7-0916-470E-A9E7-83F91BA65043}"/>
              </c:ext>
            </c:extLst>
          </c:dPt>
          <c:dPt>
            <c:idx val="4"/>
            <c:bubble3D val="0"/>
            <c:spPr>
              <a:solidFill>
                <a:srgbClr val="FF6699"/>
              </a:solidFill>
              <a:ln w="25400">
                <a:solidFill>
                  <a:schemeClr val="lt1"/>
                </a:solidFill>
              </a:ln>
              <a:effectLst/>
              <a:sp3d contourW="25400">
                <a:contourClr>
                  <a:schemeClr val="lt1"/>
                </a:contourClr>
              </a:sp3d>
            </c:spPr>
            <c:extLst>
              <c:ext xmlns:c16="http://schemas.microsoft.com/office/drawing/2014/chart" uri="{C3380CC4-5D6E-409C-BE32-E72D297353CC}">
                <c16:uniqueId val="{00000009-0916-470E-A9E7-83F91BA65043}"/>
              </c:ext>
            </c:extLst>
          </c:dPt>
          <c:dPt>
            <c:idx val="5"/>
            <c:bubble3D val="0"/>
            <c:spPr>
              <a:solidFill>
                <a:schemeClr val="accent6">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B-0916-470E-A9E7-83F91BA65043}"/>
              </c:ext>
            </c:extLst>
          </c:dPt>
          <c:dPt>
            <c:idx val="6"/>
            <c:bubble3D val="0"/>
            <c:spPr>
              <a:solidFill>
                <a:srgbClr val="0070C0"/>
              </a:solidFill>
              <a:ln w="25400">
                <a:solidFill>
                  <a:schemeClr val="lt1"/>
                </a:solidFill>
              </a:ln>
              <a:effectLst/>
              <a:sp3d contourW="25400">
                <a:contourClr>
                  <a:schemeClr val="lt1"/>
                </a:contourClr>
              </a:sp3d>
            </c:spPr>
            <c:extLst>
              <c:ext xmlns:c16="http://schemas.microsoft.com/office/drawing/2014/chart" uri="{C3380CC4-5D6E-409C-BE32-E72D297353CC}">
                <c16:uniqueId val="{0000000D-0916-470E-A9E7-83F91BA65043}"/>
              </c:ext>
            </c:extLst>
          </c:dPt>
          <c:dPt>
            <c:idx val="7"/>
            <c:bubble3D val="0"/>
            <c:spPr>
              <a:solidFill>
                <a:schemeClr val="accent5">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0916-470E-A9E7-83F91BA65043}"/>
              </c:ext>
            </c:extLst>
          </c:dPt>
          <c:dPt>
            <c:idx val="8"/>
            <c:bubble3D val="0"/>
            <c:spPr>
              <a:solidFill>
                <a:srgbClr val="92D050"/>
              </a:solidFill>
              <a:ln w="25400">
                <a:solidFill>
                  <a:schemeClr val="lt1"/>
                </a:solidFill>
              </a:ln>
              <a:effectLst/>
              <a:sp3d contourW="25400">
                <a:contourClr>
                  <a:schemeClr val="lt1"/>
                </a:contourClr>
              </a:sp3d>
            </c:spPr>
            <c:extLst>
              <c:ext xmlns:c16="http://schemas.microsoft.com/office/drawing/2014/chart" uri="{C3380CC4-5D6E-409C-BE32-E72D297353CC}">
                <c16:uniqueId val="{00000011-0916-470E-A9E7-83F91BA65043}"/>
              </c:ext>
            </c:extLst>
          </c:dPt>
          <c:dLbls>
            <c:dLbl>
              <c:idx val="0"/>
              <c:layout>
                <c:manualLayout>
                  <c:x val="-7.3430986567855489E-2"/>
                  <c:y val="7.0686165519560321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vi-VN"/>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916-470E-A9E7-83F91BA65043}"/>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vi-VN"/>
                </a:p>
              </c:txPr>
              <c:dLblPos val="bestFit"/>
              <c:showLegendKey val="0"/>
              <c:showVal val="1"/>
              <c:showCatName val="0"/>
              <c:showSerName val="0"/>
              <c:showPercent val="0"/>
              <c:showBubbleSize val="0"/>
              <c:extLst>
                <c:ext xmlns:c16="http://schemas.microsoft.com/office/drawing/2014/chart" uri="{C3380CC4-5D6E-409C-BE32-E72D297353CC}">
                  <c16:uniqueId val="{00000003-0916-470E-A9E7-83F91BA65043}"/>
                </c:ext>
              </c:extLst>
            </c:dLbl>
            <c:dLbl>
              <c:idx val="2"/>
              <c:layout>
                <c:manualLayout>
                  <c:x val="-0.12475768102516598"/>
                  <c:y val="-0.15849323530906706"/>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vi-VN"/>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916-470E-A9E7-83F91BA65043}"/>
                </c:ext>
              </c:extLst>
            </c:dLbl>
            <c:dLbl>
              <c:idx val="4"/>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vi-VN"/>
                </a:p>
              </c:txPr>
              <c:dLblPos val="bestFit"/>
              <c:showLegendKey val="0"/>
              <c:showVal val="1"/>
              <c:showCatName val="0"/>
              <c:showSerName val="0"/>
              <c:showPercent val="0"/>
              <c:showBubbleSize val="0"/>
              <c:extLst>
                <c:ext xmlns:c16="http://schemas.microsoft.com/office/drawing/2014/chart" uri="{C3380CC4-5D6E-409C-BE32-E72D297353CC}">
                  <c16:uniqueId val="{00000009-0916-470E-A9E7-83F91BA65043}"/>
                </c:ext>
              </c:extLst>
            </c:dLbl>
            <c:dLbl>
              <c:idx val="6"/>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vi-VN"/>
                </a:p>
              </c:txPr>
              <c:dLblPos val="bestFit"/>
              <c:showLegendKey val="0"/>
              <c:showVal val="1"/>
              <c:showCatName val="0"/>
              <c:showSerName val="0"/>
              <c:showPercent val="0"/>
              <c:showBubbleSize val="0"/>
              <c:extLst>
                <c:ext xmlns:c16="http://schemas.microsoft.com/office/drawing/2014/chart" uri="{C3380CC4-5D6E-409C-BE32-E72D297353CC}">
                  <c16:uniqueId val="{0000000D-0916-470E-A9E7-83F91BA6504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vi-VN"/>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HICT!$P$37:$X$37</c:f>
              <c:strCache>
                <c:ptCount val="9"/>
                <c:pt idx="0">
                  <c:v>US Imp-L</c:v>
                </c:pt>
                <c:pt idx="1">
                  <c:v>US Imp-E</c:v>
                </c:pt>
                <c:pt idx="2">
                  <c:v>US Exp-L</c:v>
                </c:pt>
                <c:pt idx="3">
                  <c:v>US Exp-E</c:v>
                </c:pt>
                <c:pt idx="4">
                  <c:v>IA Imp-L</c:v>
                </c:pt>
                <c:pt idx="5">
                  <c:v>IA Imp-E</c:v>
                </c:pt>
                <c:pt idx="6">
                  <c:v>IA Exp-L</c:v>
                </c:pt>
                <c:pt idx="7">
                  <c:v>IA Exp-E</c:v>
                </c:pt>
                <c:pt idx="8">
                  <c:v>others</c:v>
                </c:pt>
              </c:strCache>
            </c:strRef>
          </c:cat>
          <c:val>
            <c:numRef>
              <c:f>HICT!$P$38:$X$38</c:f>
              <c:numCache>
                <c:formatCode>0.0%</c:formatCode>
                <c:ptCount val="9"/>
                <c:pt idx="0">
                  <c:v>8.9312013109026339E-2</c:v>
                </c:pt>
                <c:pt idx="1">
                  <c:v>0.19360528694615886</c:v>
                </c:pt>
                <c:pt idx="2">
                  <c:v>0.30203152666664412</c:v>
                </c:pt>
                <c:pt idx="3">
                  <c:v>6.2955151014493739E-3</c:v>
                </c:pt>
                <c:pt idx="4">
                  <c:v>0.16837159620677863</c:v>
                </c:pt>
                <c:pt idx="5">
                  <c:v>3.4989284589784307E-2</c:v>
                </c:pt>
                <c:pt idx="6">
                  <c:v>0.13113935450233438</c:v>
                </c:pt>
                <c:pt idx="7">
                  <c:v>2.0051190206148917E-2</c:v>
                </c:pt>
                <c:pt idx="8">
                  <c:v>5.4204232671675089E-2</c:v>
                </c:pt>
              </c:numCache>
            </c:numRef>
          </c:val>
          <c:extLst>
            <c:ext xmlns:c16="http://schemas.microsoft.com/office/drawing/2014/chart" uri="{C3380CC4-5D6E-409C-BE32-E72D297353CC}">
              <c16:uniqueId val="{00000012-0916-470E-A9E7-83F91BA65043}"/>
            </c:ext>
          </c:extLst>
        </c:ser>
        <c:ser>
          <c:idx val="1"/>
          <c:order val="1"/>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14-0916-470E-A9E7-83F91BA65043}"/>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16-0916-470E-A9E7-83F91BA65043}"/>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18-0916-470E-A9E7-83F91BA65043}"/>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1A-0916-470E-A9E7-83F91BA65043}"/>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1C-0916-470E-A9E7-83F91BA65043}"/>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1E-0916-470E-A9E7-83F91BA65043}"/>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0-0916-470E-A9E7-83F91BA65043}"/>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2-0916-470E-A9E7-83F91BA65043}"/>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4-0916-470E-A9E7-83F91BA65043}"/>
              </c:ext>
            </c:extLst>
          </c:dPt>
          <c:cat>
            <c:strRef>
              <c:f>HICT!$P$37:$X$37</c:f>
              <c:strCache>
                <c:ptCount val="9"/>
                <c:pt idx="0">
                  <c:v>US Imp-L</c:v>
                </c:pt>
                <c:pt idx="1">
                  <c:v>US Imp-E</c:v>
                </c:pt>
                <c:pt idx="2">
                  <c:v>US Exp-L</c:v>
                </c:pt>
                <c:pt idx="3">
                  <c:v>US Exp-E</c:v>
                </c:pt>
                <c:pt idx="4">
                  <c:v>IA Imp-L</c:v>
                </c:pt>
                <c:pt idx="5">
                  <c:v>IA Imp-E</c:v>
                </c:pt>
                <c:pt idx="6">
                  <c:v>IA Exp-L</c:v>
                </c:pt>
                <c:pt idx="7">
                  <c:v>IA Exp-E</c:v>
                </c:pt>
                <c:pt idx="8">
                  <c:v>others</c:v>
                </c:pt>
              </c:strCache>
            </c:strRef>
          </c:cat>
          <c:val>
            <c:numRef>
              <c:f>HICT!$P$39:$X$39</c:f>
              <c:numCache>
                <c:formatCode>#,##0_);[Red]\(#,##0\)</c:formatCode>
                <c:ptCount val="9"/>
                <c:pt idx="0">
                  <c:v>105520</c:v>
                </c:pt>
                <c:pt idx="1">
                  <c:v>228740</c:v>
                </c:pt>
                <c:pt idx="2">
                  <c:v>356843</c:v>
                </c:pt>
                <c:pt idx="3">
                  <c:v>7438</c:v>
                </c:pt>
                <c:pt idx="4">
                  <c:v>198927</c:v>
                </c:pt>
                <c:pt idx="5">
                  <c:v>41339</c:v>
                </c:pt>
                <c:pt idx="6">
                  <c:v>154938</c:v>
                </c:pt>
                <c:pt idx="7">
                  <c:v>23690</c:v>
                </c:pt>
                <c:pt idx="8">
                  <c:v>64041</c:v>
                </c:pt>
              </c:numCache>
            </c:numRef>
          </c:val>
          <c:extLst>
            <c:ext xmlns:c16="http://schemas.microsoft.com/office/drawing/2014/chart" uri="{C3380CC4-5D6E-409C-BE32-E72D297353CC}">
              <c16:uniqueId val="{00000025-0916-470E-A9E7-83F91BA65043}"/>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7.7076997989712778E-2"/>
          <c:y val="3.6271183237694078E-2"/>
          <c:w val="0.89296241146299893"/>
          <c:h val="0.14978372016947894"/>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pPr>
      <a:endParaRPr lang="vi-V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altLang="ja-JP" sz="2400" b="1" dirty="0"/>
              <a:t>Vessel</a:t>
            </a:r>
            <a:r>
              <a:rPr lang="en-US" altLang="ja-JP" sz="2400" b="1" baseline="0" dirty="0"/>
              <a:t> </a:t>
            </a:r>
            <a:r>
              <a:rPr lang="en-US" altLang="ja-JP" sz="2400" b="1" dirty="0"/>
              <a:t>Handling Volume -</a:t>
            </a:r>
            <a:r>
              <a:rPr lang="en-US" altLang="ja-JP" sz="2400" b="1" baseline="0" dirty="0"/>
              <a:t> Quarterly transitional</a:t>
            </a:r>
            <a:endParaRPr lang="en-US" altLang="ja-JP" sz="2400" b="1" dirty="0"/>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vi-VN"/>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Pt>
            <c:idx val="20"/>
            <c:invertIfNegative val="0"/>
            <c:bubble3D val="0"/>
            <c:spPr>
              <a:solidFill>
                <a:schemeClr val="tx2">
                  <a:lumMod val="40000"/>
                  <a:lumOff val="60000"/>
                </a:schemeClr>
              </a:solidFill>
              <a:ln>
                <a:noFill/>
              </a:ln>
              <a:effectLst/>
              <a:sp3d/>
            </c:spPr>
            <c:extLst>
              <c:ext xmlns:c16="http://schemas.microsoft.com/office/drawing/2014/chart" uri="{C3380CC4-5D6E-409C-BE32-E72D297353CC}">
                <c16:uniqueId val="{00000001-F61C-47BB-8C5A-790F027BF252}"/>
              </c:ext>
            </c:extLst>
          </c:dPt>
          <c:dLbls>
            <c:dLbl>
              <c:idx val="2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lumMod val="75000"/>
                        </a:schemeClr>
                      </a:solidFill>
                      <a:latin typeface="+mn-lt"/>
                      <a:ea typeface="+mn-ea"/>
                      <a:cs typeface="+mn-cs"/>
                    </a:defRPr>
                  </a:pPr>
                  <a:endParaRPr lang="vi-VN"/>
                </a:p>
              </c:txPr>
              <c:showLegendKey val="0"/>
              <c:showVal val="1"/>
              <c:showCatName val="0"/>
              <c:showSerName val="0"/>
              <c:showPercent val="0"/>
              <c:showBubbleSize val="0"/>
              <c:extLst>
                <c:ext xmlns:c16="http://schemas.microsoft.com/office/drawing/2014/chart" uri="{C3380CC4-5D6E-409C-BE32-E72D297353CC}">
                  <c16:uniqueId val="{00000001-F61C-47BB-8C5A-790F027BF25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vi-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HICT!$A$10:$B$30</c:f>
              <c:multiLvlStrCache>
                <c:ptCount val="21"/>
                <c:lvl>
                  <c:pt idx="0">
                    <c:v>2Q</c:v>
                  </c:pt>
                  <c:pt idx="1">
                    <c:v>3Q</c:v>
                  </c:pt>
                  <c:pt idx="2">
                    <c:v>4Q</c:v>
                  </c:pt>
                  <c:pt idx="3">
                    <c:v>1Q</c:v>
                  </c:pt>
                  <c:pt idx="4">
                    <c:v>2Q</c:v>
                  </c:pt>
                  <c:pt idx="5">
                    <c:v>3Q</c:v>
                  </c:pt>
                  <c:pt idx="6">
                    <c:v>4Q</c:v>
                  </c:pt>
                  <c:pt idx="7">
                    <c:v>1Q</c:v>
                  </c:pt>
                  <c:pt idx="8">
                    <c:v>2Q</c:v>
                  </c:pt>
                  <c:pt idx="9">
                    <c:v>3Q</c:v>
                  </c:pt>
                  <c:pt idx="10">
                    <c:v>4Q</c:v>
                  </c:pt>
                  <c:pt idx="11">
                    <c:v>1Q</c:v>
                  </c:pt>
                  <c:pt idx="12">
                    <c:v>2Q</c:v>
                  </c:pt>
                  <c:pt idx="13">
                    <c:v>3Q</c:v>
                  </c:pt>
                  <c:pt idx="14">
                    <c:v>4Q</c:v>
                  </c:pt>
                  <c:pt idx="15">
                    <c:v>1Q</c:v>
                  </c:pt>
                  <c:pt idx="16">
                    <c:v>2Q</c:v>
                  </c:pt>
                  <c:pt idx="17">
                    <c:v>3Q</c:v>
                  </c:pt>
                  <c:pt idx="18">
                    <c:v>4Q</c:v>
                  </c:pt>
                  <c:pt idx="19">
                    <c:v>1Q</c:v>
                  </c:pt>
                  <c:pt idx="20">
                    <c:v>2Q Est</c:v>
                  </c:pt>
                </c:lvl>
                <c:lvl>
                  <c:pt idx="0">
                    <c:v>2018</c:v>
                  </c:pt>
                  <c:pt idx="3">
                    <c:v>2019</c:v>
                  </c:pt>
                  <c:pt idx="7">
                    <c:v>2020</c:v>
                  </c:pt>
                  <c:pt idx="11">
                    <c:v>2021</c:v>
                  </c:pt>
                  <c:pt idx="15">
                    <c:v>2022</c:v>
                  </c:pt>
                  <c:pt idx="19">
                    <c:v>2023</c:v>
                  </c:pt>
                </c:lvl>
              </c:multiLvlStrCache>
            </c:multiLvlStrRef>
          </c:cat>
          <c:val>
            <c:numRef>
              <c:f>HICT!$C$10:$C$30</c:f>
              <c:numCache>
                <c:formatCode>#,##0</c:formatCode>
                <c:ptCount val="21"/>
                <c:pt idx="0">
                  <c:v>4.7360000000000007</c:v>
                </c:pt>
                <c:pt idx="1">
                  <c:v>30.350999999999999</c:v>
                </c:pt>
                <c:pt idx="2">
                  <c:v>29.808</c:v>
                </c:pt>
                <c:pt idx="3">
                  <c:v>34.453000000000003</c:v>
                </c:pt>
                <c:pt idx="4">
                  <c:v>89.365999999999985</c:v>
                </c:pt>
                <c:pt idx="5">
                  <c:v>122.49</c:v>
                </c:pt>
                <c:pt idx="6">
                  <c:v>172.26400000000001</c:v>
                </c:pt>
                <c:pt idx="7">
                  <c:v>150</c:v>
                </c:pt>
                <c:pt idx="8">
                  <c:v>126</c:v>
                </c:pt>
                <c:pt idx="9">
                  <c:v>184</c:v>
                </c:pt>
                <c:pt idx="10">
                  <c:v>202</c:v>
                </c:pt>
                <c:pt idx="11">
                  <c:v>196</c:v>
                </c:pt>
                <c:pt idx="12">
                  <c:v>167</c:v>
                </c:pt>
                <c:pt idx="13">
                  <c:v>157</c:v>
                </c:pt>
                <c:pt idx="14">
                  <c:v>177</c:v>
                </c:pt>
                <c:pt idx="15">
                  <c:v>231.73400000000001</c:v>
                </c:pt>
                <c:pt idx="16">
                  <c:v>301.303</c:v>
                </c:pt>
                <c:pt idx="17">
                  <c:v>354.39600000000002</c:v>
                </c:pt>
                <c:pt idx="18">
                  <c:v>294.04700000000003</c:v>
                </c:pt>
                <c:pt idx="19">
                  <c:v>228.01400000000001</c:v>
                </c:pt>
                <c:pt idx="20">
                  <c:v>272.31600000000003</c:v>
                </c:pt>
              </c:numCache>
            </c:numRef>
          </c:val>
          <c:extLst>
            <c:ext xmlns:c16="http://schemas.microsoft.com/office/drawing/2014/chart" uri="{C3380CC4-5D6E-409C-BE32-E72D297353CC}">
              <c16:uniqueId val="{00000000-F61C-47BB-8C5A-790F027BF252}"/>
            </c:ext>
          </c:extLst>
        </c:ser>
        <c:dLbls>
          <c:showLegendKey val="0"/>
          <c:showVal val="0"/>
          <c:showCatName val="0"/>
          <c:showSerName val="0"/>
          <c:showPercent val="0"/>
          <c:showBubbleSize val="0"/>
        </c:dLbls>
        <c:gapWidth val="150"/>
        <c:shape val="box"/>
        <c:axId val="472079464"/>
        <c:axId val="472075200"/>
        <c:axId val="0"/>
      </c:bar3DChart>
      <c:catAx>
        <c:axId val="4720794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vi-VN"/>
          </a:p>
        </c:txPr>
        <c:crossAx val="472075200"/>
        <c:crosses val="autoZero"/>
        <c:auto val="1"/>
        <c:lblAlgn val="ctr"/>
        <c:lblOffset val="100"/>
        <c:noMultiLvlLbl val="0"/>
      </c:catAx>
      <c:valAx>
        <c:axId val="4720752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vi-VN"/>
          </a:p>
        </c:txPr>
        <c:crossAx val="4720794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vi-V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dirty="0">
                <a:solidFill>
                  <a:schemeClr val="tx1"/>
                </a:solidFill>
              </a:rPr>
              <a:t>2022 breakdown</a:t>
            </a:r>
          </a:p>
        </c:rich>
      </c:tx>
      <c:layout>
        <c:manualLayout>
          <c:xMode val="edge"/>
          <c:yMode val="edge"/>
          <c:x val="6.3547400611620813E-2"/>
          <c:y val="3.7005248005472877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vi-VN"/>
        </a:p>
      </c:txPr>
    </c:title>
    <c:autoTitleDeleted val="0"/>
    <c:plotArea>
      <c:layout>
        <c:manualLayout>
          <c:layoutTarget val="inner"/>
          <c:xMode val="edge"/>
          <c:yMode val="edge"/>
          <c:x val="0.16297201955260179"/>
          <c:y val="8.7171492910283491E-2"/>
          <c:w val="0.66335271737821766"/>
          <c:h val="0.69800373092966028"/>
        </c:manualLayout>
      </c:layout>
      <c:pieChart>
        <c:varyColors val="1"/>
        <c:ser>
          <c:idx val="0"/>
          <c:order val="0"/>
          <c:dPt>
            <c:idx val="0"/>
            <c:bubble3D val="0"/>
            <c:spPr>
              <a:solidFill>
                <a:srgbClr val="FF0000"/>
              </a:solidFill>
              <a:ln w="19050">
                <a:solidFill>
                  <a:schemeClr val="lt1"/>
                </a:solidFill>
              </a:ln>
              <a:effectLst/>
            </c:spPr>
            <c:extLst>
              <c:ext xmlns:c16="http://schemas.microsoft.com/office/drawing/2014/chart" uri="{C3380CC4-5D6E-409C-BE32-E72D297353CC}">
                <c16:uniqueId val="{00000001-60B2-41E6-928C-F544476B9CB3}"/>
              </c:ext>
            </c:extLst>
          </c:dPt>
          <c:dPt>
            <c:idx val="1"/>
            <c:bubble3D val="0"/>
            <c:spPr>
              <a:solidFill>
                <a:srgbClr val="FF6699"/>
              </a:solidFill>
              <a:ln w="19050">
                <a:solidFill>
                  <a:schemeClr val="lt1"/>
                </a:solidFill>
              </a:ln>
              <a:effectLst/>
            </c:spPr>
            <c:extLst>
              <c:ext xmlns:c16="http://schemas.microsoft.com/office/drawing/2014/chart" uri="{C3380CC4-5D6E-409C-BE32-E72D297353CC}">
                <c16:uniqueId val="{00000003-60B2-41E6-928C-F544476B9CB3}"/>
              </c:ext>
            </c:extLst>
          </c:dPt>
          <c:dPt>
            <c:idx val="2"/>
            <c:bubble3D val="0"/>
            <c:spPr>
              <a:solidFill>
                <a:srgbClr val="FF6600"/>
              </a:solidFill>
              <a:ln w="19050">
                <a:solidFill>
                  <a:schemeClr val="lt1"/>
                </a:solidFill>
              </a:ln>
              <a:effectLst/>
            </c:spPr>
            <c:extLst>
              <c:ext xmlns:c16="http://schemas.microsoft.com/office/drawing/2014/chart" uri="{C3380CC4-5D6E-409C-BE32-E72D297353CC}">
                <c16:uniqueId val="{00000005-60B2-41E6-928C-F544476B9CB3}"/>
              </c:ext>
            </c:extLst>
          </c:dPt>
          <c:dPt>
            <c:idx val="3"/>
            <c:bubble3D val="0"/>
            <c:spPr>
              <a:solidFill>
                <a:srgbClr val="FFFF00"/>
              </a:solidFill>
              <a:ln w="19050">
                <a:solidFill>
                  <a:schemeClr val="lt1"/>
                </a:solidFill>
              </a:ln>
              <a:effectLst/>
            </c:spPr>
            <c:extLst>
              <c:ext xmlns:c16="http://schemas.microsoft.com/office/drawing/2014/chart" uri="{C3380CC4-5D6E-409C-BE32-E72D297353CC}">
                <c16:uniqueId val="{00000007-60B2-41E6-928C-F544476B9CB3}"/>
              </c:ext>
            </c:extLst>
          </c:dPt>
          <c:dPt>
            <c:idx val="4"/>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9-60B2-41E6-928C-F544476B9CB3}"/>
              </c:ext>
            </c:extLst>
          </c:dPt>
          <c:dPt>
            <c:idx val="5"/>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B-60B2-41E6-928C-F544476B9CB3}"/>
              </c:ext>
            </c:extLst>
          </c:dPt>
          <c:dPt>
            <c:idx val="6"/>
            <c:bubble3D val="0"/>
            <c:spPr>
              <a:solidFill>
                <a:srgbClr val="00B050"/>
              </a:solidFill>
              <a:ln w="19050">
                <a:solidFill>
                  <a:schemeClr val="lt1"/>
                </a:solidFill>
              </a:ln>
              <a:effectLst/>
            </c:spPr>
            <c:extLst>
              <c:ext xmlns:c16="http://schemas.microsoft.com/office/drawing/2014/chart" uri="{C3380CC4-5D6E-409C-BE32-E72D297353CC}">
                <c16:uniqueId val="{0000000D-60B2-41E6-928C-F544476B9CB3}"/>
              </c:ext>
            </c:extLst>
          </c:dPt>
          <c:dPt>
            <c:idx val="7"/>
            <c:bubble3D val="0"/>
            <c:spPr>
              <a:solidFill>
                <a:srgbClr val="92D050"/>
              </a:solidFill>
              <a:ln w="19050">
                <a:solidFill>
                  <a:schemeClr val="lt1"/>
                </a:solidFill>
              </a:ln>
              <a:effectLst/>
            </c:spPr>
            <c:extLst>
              <c:ext xmlns:c16="http://schemas.microsoft.com/office/drawing/2014/chart" uri="{C3380CC4-5D6E-409C-BE32-E72D297353CC}">
                <c16:uniqueId val="{0000000F-60B2-41E6-928C-F544476B9CB3}"/>
              </c:ext>
            </c:extLst>
          </c:dPt>
          <c:dLbls>
            <c:dLbl>
              <c:idx val="0"/>
              <c:layout>
                <c:manualLayout>
                  <c:x val="-0.23839575958968431"/>
                  <c:y val="0.11221432892357296"/>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vi-VN"/>
                </a:p>
              </c:txPr>
              <c:dLblPos val="bestFit"/>
              <c:showLegendKey val="0"/>
              <c:showVal val="1"/>
              <c:showCatName val="0"/>
              <c:showSerName val="0"/>
              <c:showPercent val="1"/>
              <c:showBubbleSize val="0"/>
              <c:extLst>
                <c:ext xmlns:c15="http://schemas.microsoft.com/office/drawing/2012/chart" uri="{CE6537A1-D6FC-4f65-9D91-7224C49458BB}">
                  <c15:layout>
                    <c:manualLayout>
                      <c:w val="0.21016819571865442"/>
                      <c:h val="8.339052191841996E-2"/>
                    </c:manualLayout>
                  </c15:layout>
                </c:ext>
                <c:ext xmlns:c16="http://schemas.microsoft.com/office/drawing/2014/chart" uri="{C3380CC4-5D6E-409C-BE32-E72D297353CC}">
                  <c16:uniqueId val="{00000001-60B2-41E6-928C-F544476B9CB3}"/>
                </c:ext>
              </c:extLst>
            </c:dLbl>
            <c:dLbl>
              <c:idx val="1"/>
              <c:layout>
                <c:manualLayout>
                  <c:x val="-0.12584266416239254"/>
                  <c:y val="-0.11873680476596175"/>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vi-VN"/>
                </a:p>
              </c:txPr>
              <c:dLblPos val="bestFit"/>
              <c:showLegendKey val="0"/>
              <c:showVal val="1"/>
              <c:showCatName val="0"/>
              <c:showSerName val="0"/>
              <c:showPercent val="1"/>
              <c:showBubbleSize val="0"/>
              <c:extLst>
                <c:ext xmlns:c15="http://schemas.microsoft.com/office/drawing/2012/chart" uri="{CE6537A1-D6FC-4f65-9D91-7224C49458BB}">
                  <c15:layout>
                    <c:manualLayout>
                      <c:w val="0.14739302655975342"/>
                      <c:h val="9.5594272484552115E-2"/>
                    </c:manualLayout>
                  </c15:layout>
                </c:ext>
                <c:ext xmlns:c16="http://schemas.microsoft.com/office/drawing/2014/chart" uri="{C3380CC4-5D6E-409C-BE32-E72D297353CC}">
                  <c16:uniqueId val="{00000003-60B2-41E6-928C-F544476B9CB3}"/>
                </c:ext>
              </c:extLst>
            </c:dLbl>
            <c:dLbl>
              <c:idx val="2"/>
              <c:layout>
                <c:manualLayout>
                  <c:x val="-5.0367333670447212E-2"/>
                  <c:y val="-0.1356702846338273"/>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mn-lt"/>
                      <a:ea typeface="+mn-ea"/>
                      <a:cs typeface="+mn-cs"/>
                    </a:defRPr>
                  </a:pPr>
                  <a:endParaRPr lang="vi-VN"/>
                </a:p>
              </c:txPr>
              <c:dLblPos val="bestFit"/>
              <c:showLegendKey val="0"/>
              <c:showVal val="1"/>
              <c:showCatName val="0"/>
              <c:showSerName val="0"/>
              <c:showPercent val="1"/>
              <c:showBubbleSize val="0"/>
              <c:extLst>
                <c:ext xmlns:c15="http://schemas.microsoft.com/office/drawing/2012/chart" uri="{CE6537A1-D6FC-4f65-9D91-7224C49458BB}">
                  <c15:layout>
                    <c:manualLayout>
                      <c:w val="0.11987009077993691"/>
                      <c:h val="0.12616382518472535"/>
                    </c:manualLayout>
                  </c15:layout>
                </c:ext>
                <c:ext xmlns:c16="http://schemas.microsoft.com/office/drawing/2014/chart" uri="{C3380CC4-5D6E-409C-BE32-E72D297353CC}">
                  <c16:uniqueId val="{00000005-60B2-41E6-928C-F544476B9CB3}"/>
                </c:ext>
              </c:extLst>
            </c:dLbl>
            <c:dLbl>
              <c:idx val="3"/>
              <c:layout>
                <c:manualLayout>
                  <c:x val="4.5510366250146364E-5"/>
                  <c:y val="-3.9749476624680632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vi-VN"/>
                </a:p>
              </c:txPr>
              <c:dLblPos val="bestFit"/>
              <c:showLegendKey val="0"/>
              <c:showVal val="1"/>
              <c:showCatName val="0"/>
              <c:showSerName val="0"/>
              <c:showPercent val="1"/>
              <c:showBubbleSize val="0"/>
              <c:extLst>
                <c:ext xmlns:c15="http://schemas.microsoft.com/office/drawing/2012/chart" uri="{CE6537A1-D6FC-4f65-9D91-7224C49458BB}">
                  <c15:layout>
                    <c:manualLayout>
                      <c:w val="0.12577981651376147"/>
                      <c:h val="0.10685673926882645"/>
                    </c:manualLayout>
                  </c15:layout>
                </c:ext>
                <c:ext xmlns:c16="http://schemas.microsoft.com/office/drawing/2014/chart" uri="{C3380CC4-5D6E-409C-BE32-E72D297353CC}">
                  <c16:uniqueId val="{00000007-60B2-41E6-928C-F544476B9CB3}"/>
                </c:ext>
              </c:extLst>
            </c:dLbl>
            <c:dLbl>
              <c:idx val="4"/>
              <c:layout>
                <c:manualLayout>
                  <c:x val="0.23549296876881218"/>
                  <c:y val="-0.10313569118797487"/>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vi-VN"/>
                </a:p>
              </c:txPr>
              <c:dLblPos val="bestFit"/>
              <c:showLegendKey val="0"/>
              <c:showVal val="1"/>
              <c:showCatName val="0"/>
              <c:showSerName val="0"/>
              <c:showPercent val="1"/>
              <c:showBubbleSize val="0"/>
              <c:extLst>
                <c:ext xmlns:c15="http://schemas.microsoft.com/office/drawing/2012/chart" uri="{CE6537A1-D6FC-4f65-9D91-7224C49458BB}">
                  <c15:layout>
                    <c:manualLayout>
                      <c:w val="0.17652905198776755"/>
                      <c:h val="8.339052191841996E-2"/>
                    </c:manualLayout>
                  </c15:layout>
                </c:ext>
                <c:ext xmlns:c16="http://schemas.microsoft.com/office/drawing/2014/chart" uri="{C3380CC4-5D6E-409C-BE32-E72D297353CC}">
                  <c16:uniqueId val="{00000009-60B2-41E6-928C-F544476B9CB3}"/>
                </c:ext>
              </c:extLst>
            </c:dLbl>
            <c:dLbl>
              <c:idx val="5"/>
              <c:layout>
                <c:manualLayout>
                  <c:x val="0.11617327650557442"/>
                  <c:y val="0.12187642324831585"/>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vi-VN"/>
                </a:p>
              </c:txPr>
              <c:dLblPos val="bestFit"/>
              <c:showLegendKey val="0"/>
              <c:showVal val="1"/>
              <c:showCatName val="0"/>
              <c:showSerName val="0"/>
              <c:showPercent val="1"/>
              <c:showBubbleSize val="0"/>
              <c:extLst>
                <c:ext xmlns:c15="http://schemas.microsoft.com/office/drawing/2012/chart" uri="{CE6537A1-D6FC-4f65-9D91-7224C49458BB}">
                  <c15:layout>
                    <c:manualLayout>
                      <c:w val="0.13668966264538035"/>
                      <c:h val="0.10524781544250154"/>
                    </c:manualLayout>
                  </c15:layout>
                </c:ext>
                <c:ext xmlns:c16="http://schemas.microsoft.com/office/drawing/2014/chart" uri="{C3380CC4-5D6E-409C-BE32-E72D297353CC}">
                  <c16:uniqueId val="{0000000B-60B2-41E6-928C-F544476B9CB3}"/>
                </c:ext>
              </c:extLst>
            </c:dLbl>
            <c:dLbl>
              <c:idx val="6"/>
              <c:layout>
                <c:manualLayout>
                  <c:x val="7.3429531170988896E-2"/>
                  <c:y val="0.10577920370939288"/>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mn-lt"/>
                      <a:ea typeface="+mn-ea"/>
                      <a:cs typeface="+mn-cs"/>
                    </a:defRPr>
                  </a:pPr>
                  <a:endParaRPr lang="vi-VN"/>
                </a:p>
              </c:txPr>
              <c:dLblPos val="bestFit"/>
              <c:showLegendKey val="0"/>
              <c:showVal val="1"/>
              <c:showCatName val="0"/>
              <c:showSerName val="0"/>
              <c:showPercent val="1"/>
              <c:showBubbleSize val="0"/>
              <c:extLst>
                <c:ext xmlns:c15="http://schemas.microsoft.com/office/drawing/2012/chart" uri="{CE6537A1-D6FC-4f65-9D91-7224C49458BB}">
                  <c15:layout>
                    <c:manualLayout>
                      <c:w val="0.16421259842519684"/>
                      <c:h val="0.11490135840045099"/>
                    </c:manualLayout>
                  </c15:layout>
                </c:ext>
                <c:ext xmlns:c16="http://schemas.microsoft.com/office/drawing/2014/chart" uri="{C3380CC4-5D6E-409C-BE32-E72D297353CC}">
                  <c16:uniqueId val="{0000000D-60B2-41E6-928C-F544476B9CB3}"/>
                </c:ext>
              </c:extLst>
            </c:dLbl>
            <c:dLbl>
              <c:idx val="7"/>
              <c:layout>
                <c:manualLayout>
                  <c:x val="1.5272640805220393E-2"/>
                  <c:y val="2.9284757347049301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vi-VN"/>
                </a:p>
              </c:txPr>
              <c:dLblPos val="bestFit"/>
              <c:showLegendKey val="0"/>
              <c:showVal val="1"/>
              <c:showCatName val="0"/>
              <c:showSerName val="0"/>
              <c:showPercent val="1"/>
              <c:showBubbleSize val="0"/>
              <c:extLst>
                <c:ext xmlns:c15="http://schemas.microsoft.com/office/drawing/2012/chart" uri="{CE6537A1-D6FC-4f65-9D91-7224C49458BB}">
                  <c15:layout>
                    <c:manualLayout>
                      <c:w val="0.1395412844036697"/>
                      <c:h val="0.12133705370575061"/>
                    </c:manualLayout>
                  </c15:layout>
                </c:ext>
                <c:ext xmlns:c16="http://schemas.microsoft.com/office/drawing/2014/chart" uri="{C3380CC4-5D6E-409C-BE32-E72D297353CC}">
                  <c16:uniqueId val="{0000000F-60B2-41E6-928C-F544476B9CB3}"/>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vi-VN"/>
              </a:p>
            </c:txPr>
            <c:dLblPos val="inEnd"/>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Breakdown22!$A$8:$A$15</c:f>
              <c:strCache>
                <c:ptCount val="8"/>
                <c:pt idx="0">
                  <c:v>Inbound Int'l Laden</c:v>
                </c:pt>
                <c:pt idx="1">
                  <c:v>Inbound Int'l Empty</c:v>
                </c:pt>
                <c:pt idx="2">
                  <c:v>Inbound Domestic Laden</c:v>
                </c:pt>
                <c:pt idx="3">
                  <c:v>Inbound Domestic Empty</c:v>
                </c:pt>
                <c:pt idx="4">
                  <c:v>Outbound Int'l Laden</c:v>
                </c:pt>
                <c:pt idx="5">
                  <c:v>Outbound Int'l Empty</c:v>
                </c:pt>
                <c:pt idx="6">
                  <c:v>Outbound Domestic Laden</c:v>
                </c:pt>
                <c:pt idx="7">
                  <c:v>Outbound Domestic Empty</c:v>
                </c:pt>
              </c:strCache>
            </c:strRef>
          </c:cat>
          <c:val>
            <c:numRef>
              <c:f>Breakdown22!$B$8:$B$15</c:f>
              <c:numCache>
                <c:formatCode>_(* #,##0_);_(* \(#,##0\);_(* "-"??_);_(@_)</c:formatCode>
                <c:ptCount val="8"/>
                <c:pt idx="0">
                  <c:v>2214590</c:v>
                </c:pt>
                <c:pt idx="1">
                  <c:v>497798</c:v>
                </c:pt>
                <c:pt idx="2">
                  <c:v>360490</c:v>
                </c:pt>
                <c:pt idx="3">
                  <c:v>88423</c:v>
                </c:pt>
                <c:pt idx="4">
                  <c:v>2169913</c:v>
                </c:pt>
                <c:pt idx="5">
                  <c:v>463504</c:v>
                </c:pt>
                <c:pt idx="6">
                  <c:v>362849</c:v>
                </c:pt>
                <c:pt idx="7">
                  <c:v>50831</c:v>
                </c:pt>
              </c:numCache>
            </c:numRef>
          </c:val>
          <c:extLst>
            <c:ext xmlns:c16="http://schemas.microsoft.com/office/drawing/2014/chart" uri="{C3380CC4-5D6E-409C-BE32-E72D297353CC}">
              <c16:uniqueId val="{00000010-60B2-41E6-928C-F544476B9CB3}"/>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1.6173276505574416E-2"/>
          <c:y val="0.8118148217356741"/>
          <c:w val="0.97159428624312516"/>
          <c:h val="0.18818515434928565"/>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vi-VN"/>
        </a:p>
      </c:txPr>
    </c:legend>
    <c:plotVisOnly val="1"/>
    <c:dispBlanksAs val="gap"/>
    <c:showDLblsOverMax val="0"/>
  </c:chart>
  <c:spPr>
    <a:noFill/>
    <a:ln>
      <a:noFill/>
    </a:ln>
    <a:effectLst/>
  </c:spPr>
  <c:txPr>
    <a:bodyPr/>
    <a:lstStyle/>
    <a:p>
      <a:pPr>
        <a:defRPr/>
      </a:pPr>
      <a:endParaRPr lang="vi-V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2154414846137"/>
          <c:y val="6.5119549657413248E-2"/>
          <c:w val="0.8863756080551386"/>
          <c:h val="0.74689213314534564"/>
        </c:manualLayout>
      </c:layout>
      <c:barChart>
        <c:barDir val="col"/>
        <c:grouping val="stacked"/>
        <c:varyColors val="0"/>
        <c:ser>
          <c:idx val="0"/>
          <c:order val="0"/>
          <c:tx>
            <c:strRef>
              <c:f>Sheet1!$B$7</c:f>
              <c:strCache>
                <c:ptCount val="1"/>
                <c:pt idx="0">
                  <c:v>Hai Phong</c:v>
                </c:pt>
              </c:strCache>
            </c:strRef>
          </c:tx>
          <c:spPr>
            <a:solidFill>
              <a:srgbClr val="FF5050"/>
            </a:solidFill>
            <a:ln>
              <a:noFill/>
            </a:ln>
            <a:effectLst/>
            <a:sp3d/>
          </c:spPr>
          <c:invertIfNegative val="0"/>
          <c:dPt>
            <c:idx val="10"/>
            <c:invertIfNegative val="0"/>
            <c:bubble3D val="0"/>
            <c:spPr>
              <a:solidFill>
                <a:srgbClr val="FF5050"/>
              </a:solidFill>
              <a:ln>
                <a:noFill/>
              </a:ln>
              <a:effectLst/>
              <a:sp3d/>
            </c:spPr>
            <c:extLst>
              <c:ext xmlns:c16="http://schemas.microsoft.com/office/drawing/2014/chart" uri="{C3380CC4-5D6E-409C-BE32-E72D297353CC}">
                <c16:uniqueId val="{00000001-1CE0-4023-899E-6FE42D3916F1}"/>
              </c:ext>
            </c:extLst>
          </c:dPt>
          <c:dLbls>
            <c:dLbl>
              <c:idx val="0"/>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2">
                          <a:lumMod val="50000"/>
                        </a:schemeClr>
                      </a:solidFill>
                      <a:latin typeface="Times New Roman" panose="02020603050405020304" pitchFamily="18" charset="0"/>
                      <a:ea typeface="+mn-ea"/>
                      <a:cs typeface="Times New Roman" panose="02020603050405020304" pitchFamily="18" charset="0"/>
                    </a:defRPr>
                  </a:pPr>
                  <a:endParaRPr lang="vi-VN"/>
                </a:p>
              </c:tx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1CE0-4023-899E-6FE42D3916F1}"/>
                </c:ext>
              </c:extLst>
            </c:dLbl>
            <c:dLbl>
              <c:idx val="5"/>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2">
                          <a:lumMod val="50000"/>
                        </a:schemeClr>
                      </a:solidFill>
                      <a:latin typeface="Times New Roman" panose="02020603050405020304" pitchFamily="18" charset="0"/>
                      <a:ea typeface="+mn-ea"/>
                      <a:cs typeface="Times New Roman" panose="02020603050405020304" pitchFamily="18" charset="0"/>
                    </a:defRPr>
                  </a:pPr>
                  <a:endParaRPr lang="vi-VN"/>
                </a:p>
              </c:tx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1CE0-4023-899E-6FE42D3916F1}"/>
                </c:ext>
              </c:extLst>
            </c:dLbl>
            <c:dLbl>
              <c:idx val="6"/>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2">
                          <a:lumMod val="50000"/>
                        </a:schemeClr>
                      </a:solidFill>
                      <a:latin typeface="Times New Roman" panose="02020603050405020304" pitchFamily="18" charset="0"/>
                      <a:ea typeface="+mn-ea"/>
                      <a:cs typeface="Times New Roman" panose="02020603050405020304" pitchFamily="18" charset="0"/>
                    </a:defRPr>
                  </a:pPr>
                  <a:endParaRPr lang="vi-VN"/>
                </a:p>
              </c:tx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1CE0-4023-899E-6FE42D3916F1}"/>
                </c:ext>
              </c:extLst>
            </c:dLbl>
            <c:dLbl>
              <c:idx val="9"/>
              <c:tx>
                <c:rich>
                  <a:bodyPr/>
                  <a:lstStyle/>
                  <a:p>
                    <a:r>
                      <a:rPr lang="en-US" altLang="ja-JP"/>
                      <a:t>5,696</a:t>
                    </a:r>
                    <a:endParaRPr lang="en-US" altLang="ja-JP" dirty="0"/>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1CE0-4023-899E-6FE42D3916F1}"/>
                </c:ext>
              </c:extLst>
            </c:dLbl>
            <c:dLbl>
              <c:idx val="10"/>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2">
                          <a:lumMod val="50000"/>
                        </a:schemeClr>
                      </a:solidFill>
                      <a:latin typeface="Times New Roman" panose="02020603050405020304" pitchFamily="18" charset="0"/>
                      <a:ea typeface="+mn-ea"/>
                      <a:cs typeface="Times New Roman" panose="02020603050405020304" pitchFamily="18" charset="0"/>
                    </a:defRPr>
                  </a:pPr>
                  <a:endParaRPr lang="vi-VN"/>
                </a:p>
              </c:tx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1CE0-4023-899E-6FE42D3916F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lumMod val="50000"/>
                      </a:schemeClr>
                    </a:solidFill>
                    <a:latin typeface="Times New Roman" panose="02020603050405020304" pitchFamily="18" charset="0"/>
                    <a:ea typeface="+mn-ea"/>
                    <a:cs typeface="Times New Roman" panose="02020603050405020304" pitchFamily="18" charset="0"/>
                  </a:defRPr>
                </a:pPr>
                <a:endParaRPr lang="vi-V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Sheet1!$C$6:$M$6</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Sheet1!$C$7:$M$7</c:f>
              <c:numCache>
                <c:formatCode>_(* #,##0_);_(* \(#,##0\);_(* "-"??_);_(@_)</c:formatCode>
                <c:ptCount val="11"/>
                <c:pt idx="0">
                  <c:v>2594</c:v>
                </c:pt>
                <c:pt idx="1">
                  <c:v>3042</c:v>
                </c:pt>
                <c:pt idx="2">
                  <c:v>3438</c:v>
                </c:pt>
                <c:pt idx="3">
                  <c:v>3914</c:v>
                </c:pt>
                <c:pt idx="4">
                  <c:v>4141</c:v>
                </c:pt>
                <c:pt idx="5">
                  <c:v>4455</c:v>
                </c:pt>
                <c:pt idx="6">
                  <c:v>4954</c:v>
                </c:pt>
                <c:pt idx="7" formatCode="#,##0">
                  <c:v>5090</c:v>
                </c:pt>
                <c:pt idx="8">
                  <c:v>5142</c:v>
                </c:pt>
                <c:pt idx="9" formatCode="#,##0">
                  <c:v>5692</c:v>
                </c:pt>
                <c:pt idx="10">
                  <c:v>6208</c:v>
                </c:pt>
              </c:numCache>
            </c:numRef>
          </c:val>
          <c:extLst>
            <c:ext xmlns:c16="http://schemas.microsoft.com/office/drawing/2014/chart" uri="{C3380CC4-5D6E-409C-BE32-E72D297353CC}">
              <c16:uniqueId val="{00000005-1CE0-4023-899E-6FE42D3916F1}"/>
            </c:ext>
          </c:extLst>
        </c:ser>
        <c:dLbls>
          <c:showLegendKey val="0"/>
          <c:showVal val="1"/>
          <c:showCatName val="0"/>
          <c:showSerName val="0"/>
          <c:showPercent val="0"/>
          <c:showBubbleSize val="0"/>
        </c:dLbls>
        <c:gapWidth val="45"/>
        <c:overlap val="100"/>
        <c:axId val="1256647168"/>
        <c:axId val="1256655872"/>
      </c:barChart>
      <c:catAx>
        <c:axId val="12566471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vi-VN"/>
          </a:p>
        </c:txPr>
        <c:crossAx val="1256655872"/>
        <c:crosses val="autoZero"/>
        <c:auto val="1"/>
        <c:lblAlgn val="ctr"/>
        <c:lblOffset val="100"/>
        <c:noMultiLvlLbl val="0"/>
      </c:catAx>
      <c:valAx>
        <c:axId val="1256655872"/>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vi-VN"/>
          </a:p>
        </c:txPr>
        <c:crossAx val="1256647168"/>
        <c:crosses val="autoZero"/>
        <c:crossBetween val="between"/>
      </c:valAx>
      <c:spPr>
        <a:noFill/>
        <a:ln>
          <a:noFill/>
        </a:ln>
        <a:effectLst/>
        <a:sp3d/>
      </c:spPr>
    </c:plotArea>
    <c:plotVisOnly val="1"/>
    <c:dispBlanksAs val="gap"/>
    <c:showDLblsOverMax val="0"/>
  </c:chart>
  <c:spPr>
    <a:noFill/>
    <a:ln>
      <a:noFill/>
    </a:ln>
    <a:effectLst/>
  </c:spPr>
  <c:txPr>
    <a:bodyPr/>
    <a:lstStyle/>
    <a:p>
      <a:pPr>
        <a:defRPr/>
      </a:pPr>
      <a:endParaRPr lang="vi-VN"/>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163349690322696E-2"/>
          <c:y val="1.8337629598115367E-2"/>
          <c:w val="0.93211085002227656"/>
          <c:h val="0.83408771607630683"/>
        </c:manualLayout>
      </c:layout>
      <c:barChart>
        <c:barDir val="col"/>
        <c:grouping val="clustered"/>
        <c:varyColors val="0"/>
        <c:ser>
          <c:idx val="0"/>
          <c:order val="0"/>
          <c:tx>
            <c:strRef>
              <c:f>Sheet1!$B$1</c:f>
              <c:strCache>
                <c:ptCount val="1"/>
                <c:pt idx="0">
                  <c:v>THROUGHPUT</c:v>
                </c:pt>
              </c:strCache>
            </c:strRef>
          </c:tx>
          <c:spPr>
            <a:solidFill>
              <a:srgbClr val="00B0F0"/>
            </a:solidFill>
            <a:ln>
              <a:noFill/>
            </a:ln>
            <a:effectLst/>
          </c:spPr>
          <c:invertIfNegative val="0"/>
          <c:dPt>
            <c:idx val="0"/>
            <c:invertIfNegative val="0"/>
            <c:bubble3D val="0"/>
            <c:spPr>
              <a:solidFill>
                <a:srgbClr val="0000FF"/>
              </a:solidFill>
              <a:ln>
                <a:noFill/>
              </a:ln>
              <a:effectLst/>
            </c:spPr>
            <c:extLst>
              <c:ext xmlns:c16="http://schemas.microsoft.com/office/drawing/2014/chart" uri="{C3380CC4-5D6E-409C-BE32-E72D297353CC}">
                <c16:uniqueId val="{00000001-D643-409C-9DCF-6383A4D24CBB}"/>
              </c:ext>
            </c:extLst>
          </c:dPt>
          <c:dPt>
            <c:idx val="1"/>
            <c:invertIfNegative val="0"/>
            <c:bubble3D val="0"/>
            <c:spPr>
              <a:solidFill>
                <a:srgbClr val="FFC000"/>
              </a:solidFill>
              <a:ln>
                <a:noFill/>
              </a:ln>
              <a:effectLst/>
            </c:spPr>
            <c:extLst>
              <c:ext xmlns:c16="http://schemas.microsoft.com/office/drawing/2014/chart" uri="{C3380CC4-5D6E-409C-BE32-E72D297353CC}">
                <c16:uniqueId val="{00000003-D643-409C-9DCF-6383A4D24CBB}"/>
              </c:ext>
            </c:extLst>
          </c:dPt>
          <c:dPt>
            <c:idx val="2"/>
            <c:invertIfNegative val="0"/>
            <c:bubble3D val="0"/>
            <c:spPr>
              <a:solidFill>
                <a:srgbClr val="00B050"/>
              </a:solidFill>
              <a:ln>
                <a:noFill/>
              </a:ln>
              <a:effectLst/>
            </c:spPr>
            <c:extLst>
              <c:ext xmlns:c16="http://schemas.microsoft.com/office/drawing/2014/chart" uri="{C3380CC4-5D6E-409C-BE32-E72D297353CC}">
                <c16:uniqueId val="{00000005-D643-409C-9DCF-6383A4D24CBB}"/>
              </c:ext>
            </c:extLst>
          </c:dPt>
          <c:dPt>
            <c:idx val="3"/>
            <c:invertIfNegative val="0"/>
            <c:bubble3D val="0"/>
            <c:spPr>
              <a:solidFill>
                <a:srgbClr val="FF5050"/>
              </a:solidFill>
              <a:ln>
                <a:noFill/>
              </a:ln>
              <a:effectLst/>
            </c:spPr>
            <c:extLst>
              <c:ext xmlns:c16="http://schemas.microsoft.com/office/drawing/2014/chart" uri="{C3380CC4-5D6E-409C-BE32-E72D297353CC}">
                <c16:uniqueId val="{00000007-D643-409C-9DCF-6383A4D24CBB}"/>
              </c:ext>
            </c:extLst>
          </c:dPt>
          <c:dPt>
            <c:idx val="4"/>
            <c:invertIfNegative val="0"/>
            <c:bubble3D val="0"/>
            <c:spPr>
              <a:solidFill>
                <a:srgbClr val="FCB504"/>
              </a:solidFill>
              <a:ln>
                <a:noFill/>
              </a:ln>
              <a:effectLst/>
            </c:spPr>
            <c:extLst>
              <c:ext xmlns:c16="http://schemas.microsoft.com/office/drawing/2014/chart" uri="{C3380CC4-5D6E-409C-BE32-E72D297353CC}">
                <c16:uniqueId val="{00000009-D643-409C-9DCF-6383A4D24CBB}"/>
              </c:ext>
            </c:extLst>
          </c:dPt>
          <c:dPt>
            <c:idx val="5"/>
            <c:invertIfNegative val="0"/>
            <c:bubble3D val="0"/>
            <c:spPr>
              <a:solidFill>
                <a:schemeClr val="tx1"/>
              </a:solidFill>
              <a:ln>
                <a:noFill/>
              </a:ln>
              <a:effectLst/>
            </c:spPr>
            <c:extLst>
              <c:ext xmlns:c16="http://schemas.microsoft.com/office/drawing/2014/chart" uri="{C3380CC4-5D6E-409C-BE32-E72D297353CC}">
                <c16:uniqueId val="{0000000B-D643-409C-9DCF-6383A4D24CBB}"/>
              </c:ext>
            </c:extLst>
          </c:dPt>
          <c:dPt>
            <c:idx val="6"/>
            <c:invertIfNegative val="0"/>
            <c:bubble3D val="0"/>
            <c:spPr>
              <a:solidFill>
                <a:srgbClr val="FF5050"/>
              </a:solidFill>
              <a:ln>
                <a:noFill/>
              </a:ln>
              <a:effectLst/>
            </c:spPr>
            <c:extLst>
              <c:ext xmlns:c16="http://schemas.microsoft.com/office/drawing/2014/chart" uri="{C3380CC4-5D6E-409C-BE32-E72D297353CC}">
                <c16:uniqueId val="{0000000D-D643-409C-9DCF-6383A4D24CBB}"/>
              </c:ext>
            </c:extLst>
          </c:dPt>
          <c:dPt>
            <c:idx val="7"/>
            <c:invertIfNegative val="0"/>
            <c:bubble3D val="0"/>
            <c:spPr>
              <a:solidFill>
                <a:srgbClr val="00B050"/>
              </a:solidFill>
              <a:ln>
                <a:noFill/>
              </a:ln>
              <a:effectLst/>
            </c:spPr>
            <c:extLst>
              <c:ext xmlns:c16="http://schemas.microsoft.com/office/drawing/2014/chart" uri="{C3380CC4-5D6E-409C-BE32-E72D297353CC}">
                <c16:uniqueId val="{0000000F-D643-409C-9DCF-6383A4D24CBB}"/>
              </c:ext>
            </c:extLst>
          </c:dPt>
          <c:dPt>
            <c:idx val="8"/>
            <c:invertIfNegative val="0"/>
            <c:bubble3D val="0"/>
            <c:spPr>
              <a:solidFill>
                <a:srgbClr val="0000FF"/>
              </a:solidFill>
              <a:ln>
                <a:noFill/>
              </a:ln>
              <a:effectLst/>
            </c:spPr>
            <c:extLst>
              <c:ext xmlns:c16="http://schemas.microsoft.com/office/drawing/2014/chart" uri="{C3380CC4-5D6E-409C-BE32-E72D297353CC}">
                <c16:uniqueId val="{00000011-D643-409C-9DCF-6383A4D24CBB}"/>
              </c:ext>
            </c:extLst>
          </c:dPt>
          <c:dPt>
            <c:idx val="9"/>
            <c:invertIfNegative val="0"/>
            <c:bubble3D val="0"/>
            <c:spPr>
              <a:solidFill>
                <a:srgbClr val="FFC000"/>
              </a:solidFill>
              <a:ln>
                <a:noFill/>
              </a:ln>
              <a:effectLst/>
            </c:spPr>
            <c:extLst>
              <c:ext xmlns:c16="http://schemas.microsoft.com/office/drawing/2014/chart" uri="{C3380CC4-5D6E-409C-BE32-E72D297353CC}">
                <c16:uniqueId val="{00000013-D643-409C-9DCF-6383A4D24CBB}"/>
              </c:ext>
            </c:extLst>
          </c:dPt>
          <c:dPt>
            <c:idx val="10"/>
            <c:invertIfNegative val="0"/>
            <c:bubble3D val="0"/>
            <c:spPr>
              <a:solidFill>
                <a:srgbClr val="00B050"/>
              </a:solidFill>
              <a:ln>
                <a:noFill/>
              </a:ln>
              <a:effectLst/>
            </c:spPr>
            <c:extLst>
              <c:ext xmlns:c16="http://schemas.microsoft.com/office/drawing/2014/chart" uri="{C3380CC4-5D6E-409C-BE32-E72D297353CC}">
                <c16:uniqueId val="{00000015-D643-409C-9DCF-6383A4D24CBB}"/>
              </c:ext>
            </c:extLst>
          </c:dPt>
          <c:dPt>
            <c:idx val="11"/>
            <c:invertIfNegative val="0"/>
            <c:bubble3D val="0"/>
            <c:spPr>
              <a:solidFill>
                <a:srgbClr val="0000FF"/>
              </a:solidFill>
              <a:ln>
                <a:noFill/>
              </a:ln>
              <a:effectLst/>
            </c:spPr>
            <c:extLst>
              <c:ext xmlns:c16="http://schemas.microsoft.com/office/drawing/2014/chart" uri="{C3380CC4-5D6E-409C-BE32-E72D297353CC}">
                <c16:uniqueId val="{00000017-D643-409C-9DCF-6383A4D24CBB}"/>
              </c:ext>
            </c:extLst>
          </c:dPt>
          <c:dPt>
            <c:idx val="12"/>
            <c:invertIfNegative val="0"/>
            <c:bubble3D val="0"/>
            <c:spPr>
              <a:solidFill>
                <a:srgbClr val="FF5050"/>
              </a:solidFill>
              <a:ln>
                <a:noFill/>
              </a:ln>
              <a:effectLst/>
            </c:spPr>
            <c:extLst>
              <c:ext xmlns:c16="http://schemas.microsoft.com/office/drawing/2014/chart" uri="{C3380CC4-5D6E-409C-BE32-E72D297353CC}">
                <c16:uniqueId val="{00000019-D643-409C-9DCF-6383A4D24CBB}"/>
              </c:ext>
            </c:extLst>
          </c:dPt>
          <c:dPt>
            <c:idx val="13"/>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1B-D643-409C-9DCF-6383A4D24CBB}"/>
              </c:ext>
            </c:extLst>
          </c:dPt>
          <c:dLbls>
            <c:dLbl>
              <c:idx val="0"/>
              <c:tx>
                <c:rich>
                  <a:bodyPr/>
                  <a:lstStyle/>
                  <a:p>
                    <a:r>
                      <a:rPr lang="en-US" altLang="ja-JP"/>
                      <a:t>1,181,480</a:t>
                    </a:r>
                    <a:endParaRPr lang="en-US" altLang="ja-JP"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643-409C-9DCF-6383A4D24CB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Muli Black" panose="020B0604020202020204" charset="0"/>
                    <a:ea typeface="+mn-ea"/>
                    <a:cs typeface="+mn-cs"/>
                  </a:defRPr>
                </a:pPr>
                <a:endParaRPr lang="vi-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Sheet1!$A$3:$A$17</c:f>
              <c:strCache>
                <c:ptCount val="15"/>
                <c:pt idx="0">
                  <c:v>TC-HICT</c:v>
                </c:pt>
                <c:pt idx="1">
                  <c:v>TÂN VŨ</c:v>
                </c:pt>
                <c:pt idx="2">
                  <c:v>VIP GREENPORT</c:v>
                </c:pt>
                <c:pt idx="3">
                  <c:v>NAM HẢI ĐÌNH VŨ</c:v>
                </c:pt>
                <c:pt idx="4">
                  <c:v>ĐÌNH VŨ</c:v>
                </c:pt>
                <c:pt idx="5">
                  <c:v>HẢI AN</c:v>
                </c:pt>
                <c:pt idx="6">
                  <c:v>NAM ĐÌNH VŨ</c:v>
                </c:pt>
                <c:pt idx="7">
                  <c:v>GREEN PORT</c:v>
                </c:pt>
                <c:pt idx="8">
                  <c:v>TÂN CẢNG 128</c:v>
                </c:pt>
                <c:pt idx="9">
                  <c:v>CHÙA VẼ</c:v>
                </c:pt>
                <c:pt idx="10">
                  <c:v>PTSC</c:v>
                </c:pt>
                <c:pt idx="11">
                  <c:v>TÂN CẢNG 189</c:v>
                </c:pt>
                <c:pt idx="12">
                  <c:v>NAM HẢI</c:v>
                </c:pt>
                <c:pt idx="13">
                  <c:v>MIPEC</c:v>
                </c:pt>
                <c:pt idx="14">
                  <c:v>VIMC</c:v>
                </c:pt>
              </c:strCache>
            </c:strRef>
          </c:cat>
          <c:val>
            <c:numRef>
              <c:f>Sheet1!$B$3:$B$17</c:f>
              <c:numCache>
                <c:formatCode>_(* #,##0_);_(* \(#,##0\);_(* "-"??_);_(@_)</c:formatCode>
                <c:ptCount val="15"/>
                <c:pt idx="0">
                  <c:v>1181658</c:v>
                </c:pt>
                <c:pt idx="1">
                  <c:v>1074822</c:v>
                </c:pt>
                <c:pt idx="2">
                  <c:v>663763</c:v>
                </c:pt>
                <c:pt idx="3">
                  <c:v>555062</c:v>
                </c:pt>
                <c:pt idx="4">
                  <c:v>534717</c:v>
                </c:pt>
                <c:pt idx="5">
                  <c:v>423740</c:v>
                </c:pt>
                <c:pt idx="6">
                  <c:v>380731</c:v>
                </c:pt>
                <c:pt idx="7">
                  <c:v>282809</c:v>
                </c:pt>
                <c:pt idx="8">
                  <c:v>237345</c:v>
                </c:pt>
                <c:pt idx="9">
                  <c:v>240440</c:v>
                </c:pt>
                <c:pt idx="10">
                  <c:v>207706</c:v>
                </c:pt>
                <c:pt idx="11">
                  <c:v>167160</c:v>
                </c:pt>
                <c:pt idx="12">
                  <c:v>160956</c:v>
                </c:pt>
                <c:pt idx="13">
                  <c:v>94045</c:v>
                </c:pt>
                <c:pt idx="14">
                  <c:v>96</c:v>
                </c:pt>
              </c:numCache>
            </c:numRef>
          </c:val>
          <c:extLst>
            <c:ext xmlns:c16="http://schemas.microsoft.com/office/drawing/2014/chart" uri="{C3380CC4-5D6E-409C-BE32-E72D297353CC}">
              <c16:uniqueId val="{0000001C-D643-409C-9DCF-6383A4D24CBB}"/>
            </c:ext>
          </c:extLst>
        </c:ser>
        <c:dLbls>
          <c:showLegendKey val="0"/>
          <c:showVal val="0"/>
          <c:showCatName val="0"/>
          <c:showSerName val="0"/>
          <c:showPercent val="0"/>
          <c:showBubbleSize val="0"/>
        </c:dLbls>
        <c:gapWidth val="15"/>
        <c:overlap val="4"/>
        <c:axId val="1256648800"/>
        <c:axId val="1256649344"/>
      </c:barChart>
      <c:catAx>
        <c:axId val="1256648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1" i="0" u="none" strike="noStrike" kern="1200" baseline="0">
                <a:solidFill>
                  <a:schemeClr val="tx1"/>
                </a:solidFill>
                <a:latin typeface="+mj-lt"/>
                <a:ea typeface="+mn-ea"/>
                <a:cs typeface="+mn-cs"/>
              </a:defRPr>
            </a:pPr>
            <a:endParaRPr lang="vi-VN"/>
          </a:p>
        </c:txPr>
        <c:crossAx val="1256649344"/>
        <c:crosses val="autoZero"/>
        <c:auto val="1"/>
        <c:lblAlgn val="ctr"/>
        <c:lblOffset val="100"/>
        <c:noMultiLvlLbl val="0"/>
      </c:catAx>
      <c:valAx>
        <c:axId val="1256649344"/>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rgbClr val="002060"/>
                </a:solidFill>
                <a:latin typeface="Muli Black" panose="020B0604020202020204" charset="0"/>
                <a:ea typeface="+mn-ea"/>
                <a:cs typeface="+mn-cs"/>
              </a:defRPr>
            </a:pPr>
            <a:endParaRPr lang="vi-VN"/>
          </a:p>
        </c:txPr>
        <c:crossAx val="12566488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softEdge rad="0"/>
    </a:effectLst>
  </c:spPr>
  <c:txPr>
    <a:bodyPr/>
    <a:lstStyle/>
    <a:p>
      <a:pPr>
        <a:defRPr/>
      </a:pPr>
      <a:endParaRPr lang="vi-VN"/>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2">
  <a:schemeClr val="accent2"/>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0.1677</cdr:x>
      <cdr:y>0.63192</cdr:y>
    </cdr:from>
    <cdr:to>
      <cdr:x>0.22981</cdr:x>
      <cdr:y>0.65889</cdr:y>
    </cdr:to>
    <cdr:sp macro="" textlink="">
      <cdr:nvSpPr>
        <cdr:cNvPr id="2" name="TextBox 1">
          <a:extLst xmlns:a="http://schemas.openxmlformats.org/drawingml/2006/main">
            <a:ext uri="{FF2B5EF4-FFF2-40B4-BE49-F238E27FC236}">
              <a16:creationId xmlns:a16="http://schemas.microsoft.com/office/drawing/2014/main" id="{F0B79ECF-479A-CCA0-D162-E1F41DE6C743}"/>
            </a:ext>
          </a:extLst>
        </cdr:cNvPr>
        <cdr:cNvSpPr txBox="1"/>
      </cdr:nvSpPr>
      <cdr:spPr>
        <a:xfrm xmlns:a="http://schemas.openxmlformats.org/drawingml/2006/main">
          <a:off x="2057400" y="5356277"/>
          <a:ext cx="7620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altLang="ja-JP" sz="1100" b="1" dirty="0">
              <a:latin typeface="Times New Roman" panose="02020603050405020304" pitchFamily="18" charset="0"/>
              <a:cs typeface="Times New Roman" panose="02020603050405020304" pitchFamily="18" charset="0"/>
            </a:rPr>
            <a:t>5,399</a:t>
          </a:r>
          <a:endParaRPr lang="ja-JP" altLang="en-US" sz="11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0.22822</cdr:x>
      <cdr:y>0.60495</cdr:y>
    </cdr:from>
    <cdr:to>
      <cdr:x>0.29033</cdr:x>
      <cdr:y>0.63192</cdr:y>
    </cdr:to>
    <cdr:sp macro="" textlink="">
      <cdr:nvSpPr>
        <cdr:cNvPr id="3" name="TextBox 1">
          <a:extLst xmlns:a="http://schemas.openxmlformats.org/drawingml/2006/main">
            <a:ext uri="{FF2B5EF4-FFF2-40B4-BE49-F238E27FC236}">
              <a16:creationId xmlns:a16="http://schemas.microsoft.com/office/drawing/2014/main" id="{2C36E960-C29F-8F85-B806-6ACE272B05D2}"/>
            </a:ext>
          </a:extLst>
        </cdr:cNvPr>
        <cdr:cNvSpPr txBox="1"/>
      </cdr:nvSpPr>
      <cdr:spPr>
        <a:xfrm xmlns:a="http://schemas.openxmlformats.org/drawingml/2006/main">
          <a:off x="2799806" y="5127677"/>
          <a:ext cx="7620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altLang="ja-JP" sz="1100" b="1" dirty="0">
              <a:latin typeface="Times New Roman" panose="02020603050405020304" pitchFamily="18" charset="0"/>
              <a:cs typeface="Times New Roman" panose="02020603050405020304" pitchFamily="18" charset="0"/>
            </a:rPr>
            <a:t>6,430</a:t>
          </a:r>
          <a:endParaRPr lang="ja-JP" altLang="en-US" sz="11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0.30611</cdr:x>
      <cdr:y>0.58697</cdr:y>
    </cdr:from>
    <cdr:to>
      <cdr:x>0.34959</cdr:x>
      <cdr:y>0.61394</cdr:y>
    </cdr:to>
    <cdr:sp macro="" textlink="">
      <cdr:nvSpPr>
        <cdr:cNvPr id="4" name="TextBox 1">
          <a:extLst xmlns:a="http://schemas.openxmlformats.org/drawingml/2006/main">
            <a:ext uri="{FF2B5EF4-FFF2-40B4-BE49-F238E27FC236}">
              <a16:creationId xmlns:a16="http://schemas.microsoft.com/office/drawing/2014/main" id="{2C36E960-C29F-8F85-B806-6ACE272B05D2}"/>
            </a:ext>
          </a:extLst>
        </cdr:cNvPr>
        <cdr:cNvSpPr txBox="1"/>
      </cdr:nvSpPr>
      <cdr:spPr>
        <a:xfrm xmlns:a="http://schemas.openxmlformats.org/drawingml/2006/main">
          <a:off x="3755392" y="4975277"/>
          <a:ext cx="5334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altLang="ja-JP" sz="1100" b="1" dirty="0">
              <a:latin typeface="Times New Roman" panose="02020603050405020304" pitchFamily="18" charset="0"/>
              <a:cs typeface="Times New Roman" panose="02020603050405020304" pitchFamily="18" charset="0"/>
            </a:rPr>
            <a:t>6,903</a:t>
          </a:r>
          <a:endParaRPr lang="ja-JP" altLang="en-US" sz="11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0.34161</cdr:x>
      <cdr:y>0.55101</cdr:y>
    </cdr:from>
    <cdr:to>
      <cdr:x>0.40373</cdr:x>
      <cdr:y>0.57798</cdr:y>
    </cdr:to>
    <cdr:sp macro="" textlink="">
      <cdr:nvSpPr>
        <cdr:cNvPr id="5" name="TextBox 1">
          <a:extLst xmlns:a="http://schemas.openxmlformats.org/drawingml/2006/main">
            <a:ext uri="{FF2B5EF4-FFF2-40B4-BE49-F238E27FC236}">
              <a16:creationId xmlns:a16="http://schemas.microsoft.com/office/drawing/2014/main" id="{2C36E960-C29F-8F85-B806-6ACE272B05D2}"/>
            </a:ext>
          </a:extLst>
        </cdr:cNvPr>
        <cdr:cNvSpPr txBox="1"/>
      </cdr:nvSpPr>
      <cdr:spPr>
        <a:xfrm xmlns:a="http://schemas.openxmlformats.org/drawingml/2006/main">
          <a:off x="4191000" y="4670477"/>
          <a:ext cx="7620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altLang="ja-JP" b="1" dirty="0">
              <a:latin typeface="Times New Roman" panose="02020603050405020304" pitchFamily="18" charset="0"/>
              <a:cs typeface="Times New Roman" panose="02020603050405020304" pitchFamily="18" charset="0"/>
            </a:rPr>
            <a:t>7</a:t>
          </a:r>
          <a:r>
            <a:rPr lang="en-US" altLang="ja-JP" sz="1100" b="1" dirty="0">
              <a:latin typeface="Times New Roman" panose="02020603050405020304" pitchFamily="18" charset="0"/>
              <a:cs typeface="Times New Roman" panose="02020603050405020304" pitchFamily="18" charset="0"/>
            </a:rPr>
            <a:t>,442</a:t>
          </a:r>
          <a:endParaRPr lang="ja-JP" altLang="en-US" sz="11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0.39752</cdr:x>
      <cdr:y>0.52404</cdr:y>
    </cdr:from>
    <cdr:to>
      <cdr:x>0.45963</cdr:x>
      <cdr:y>0.55101</cdr:y>
    </cdr:to>
    <cdr:sp macro="" textlink="">
      <cdr:nvSpPr>
        <cdr:cNvPr id="6" name="TextBox 1">
          <a:extLst xmlns:a="http://schemas.openxmlformats.org/drawingml/2006/main">
            <a:ext uri="{FF2B5EF4-FFF2-40B4-BE49-F238E27FC236}">
              <a16:creationId xmlns:a16="http://schemas.microsoft.com/office/drawing/2014/main" id="{2C36E960-C29F-8F85-B806-6ACE272B05D2}"/>
            </a:ext>
          </a:extLst>
        </cdr:cNvPr>
        <cdr:cNvSpPr txBox="1"/>
      </cdr:nvSpPr>
      <cdr:spPr>
        <a:xfrm xmlns:a="http://schemas.openxmlformats.org/drawingml/2006/main">
          <a:off x="4876800" y="4441877"/>
          <a:ext cx="7620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altLang="ja-JP" sz="1100" b="1" dirty="0">
              <a:latin typeface="Times New Roman" panose="02020603050405020304" pitchFamily="18" charset="0"/>
              <a:cs typeface="Times New Roman" panose="02020603050405020304" pitchFamily="18" charset="0"/>
            </a:rPr>
            <a:t>8,036</a:t>
          </a:r>
          <a:endParaRPr lang="ja-JP" altLang="en-US" sz="11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0.45963</cdr:x>
      <cdr:y>0.4764</cdr:y>
    </cdr:from>
    <cdr:to>
      <cdr:x>0.52174</cdr:x>
      <cdr:y>0.50337</cdr:y>
    </cdr:to>
    <cdr:sp macro="" textlink="">
      <cdr:nvSpPr>
        <cdr:cNvPr id="7" name="TextBox 1">
          <a:extLst xmlns:a="http://schemas.openxmlformats.org/drawingml/2006/main">
            <a:ext uri="{FF2B5EF4-FFF2-40B4-BE49-F238E27FC236}">
              <a16:creationId xmlns:a16="http://schemas.microsoft.com/office/drawing/2014/main" id="{2C36E960-C29F-8F85-B806-6ACE272B05D2}"/>
            </a:ext>
          </a:extLst>
        </cdr:cNvPr>
        <cdr:cNvSpPr txBox="1"/>
      </cdr:nvSpPr>
      <cdr:spPr>
        <a:xfrm xmlns:a="http://schemas.openxmlformats.org/drawingml/2006/main">
          <a:off x="5638800" y="4038053"/>
          <a:ext cx="7620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altLang="ja-JP" b="1" dirty="0">
              <a:latin typeface="Times New Roman" panose="02020603050405020304" pitchFamily="18" charset="0"/>
              <a:cs typeface="Times New Roman" panose="02020603050405020304" pitchFamily="18" charset="0"/>
            </a:rPr>
            <a:t>9</a:t>
          </a:r>
          <a:r>
            <a:rPr lang="en-US" altLang="ja-JP" sz="1100" b="1" dirty="0">
              <a:latin typeface="Times New Roman" panose="02020603050405020304" pitchFamily="18" charset="0"/>
              <a:cs typeface="Times New Roman" panose="02020603050405020304" pitchFamily="18" charset="0"/>
            </a:rPr>
            <a:t>,418</a:t>
          </a:r>
          <a:endParaRPr lang="ja-JP" altLang="en-US" sz="11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0.51557</cdr:x>
      <cdr:y>0.43787</cdr:y>
    </cdr:from>
    <cdr:to>
      <cdr:x>0.57768</cdr:x>
      <cdr:y>0.46484</cdr:y>
    </cdr:to>
    <cdr:sp macro="" textlink="">
      <cdr:nvSpPr>
        <cdr:cNvPr id="8" name="TextBox 1">
          <a:extLst xmlns:a="http://schemas.openxmlformats.org/drawingml/2006/main">
            <a:ext uri="{FF2B5EF4-FFF2-40B4-BE49-F238E27FC236}">
              <a16:creationId xmlns:a16="http://schemas.microsoft.com/office/drawing/2014/main" id="{2C36E960-C29F-8F85-B806-6ACE272B05D2}"/>
            </a:ext>
          </a:extLst>
        </cdr:cNvPr>
        <cdr:cNvSpPr txBox="1"/>
      </cdr:nvSpPr>
      <cdr:spPr>
        <a:xfrm xmlns:a="http://schemas.openxmlformats.org/drawingml/2006/main">
          <a:off x="6325088" y="3711446"/>
          <a:ext cx="7620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altLang="ja-JP" sz="1100" b="1" dirty="0">
              <a:latin typeface="Times New Roman" panose="02020603050405020304" pitchFamily="18" charset="0"/>
              <a:cs typeface="Times New Roman" panose="02020603050405020304" pitchFamily="18" charset="0"/>
            </a:rPr>
            <a:t>10,660</a:t>
          </a:r>
          <a:endParaRPr lang="ja-JP" altLang="en-US" sz="11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0.57764</cdr:x>
      <cdr:y>0.40717</cdr:y>
    </cdr:from>
    <cdr:to>
      <cdr:x>0.63975</cdr:x>
      <cdr:y>0.43414</cdr:y>
    </cdr:to>
    <cdr:sp macro="" textlink="">
      <cdr:nvSpPr>
        <cdr:cNvPr id="9" name="TextBox 1">
          <a:extLst xmlns:a="http://schemas.openxmlformats.org/drawingml/2006/main">
            <a:ext uri="{FF2B5EF4-FFF2-40B4-BE49-F238E27FC236}">
              <a16:creationId xmlns:a16="http://schemas.microsoft.com/office/drawing/2014/main" id="{2C36E960-C29F-8F85-B806-6ACE272B05D2}"/>
            </a:ext>
          </a:extLst>
        </cdr:cNvPr>
        <cdr:cNvSpPr txBox="1"/>
      </cdr:nvSpPr>
      <cdr:spPr>
        <a:xfrm xmlns:a="http://schemas.openxmlformats.org/drawingml/2006/main">
          <a:off x="7086600" y="3451277"/>
          <a:ext cx="7620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altLang="ja-JP" b="1" dirty="0">
              <a:latin typeface="Times New Roman" panose="02020603050405020304" pitchFamily="18" charset="0"/>
              <a:cs typeface="Times New Roman" panose="02020603050405020304" pitchFamily="18" charset="0"/>
            </a:rPr>
            <a:t>11</a:t>
          </a:r>
          <a:r>
            <a:rPr lang="en-US" altLang="ja-JP" sz="1100" b="1" dirty="0">
              <a:latin typeface="Times New Roman" panose="02020603050405020304" pitchFamily="18" charset="0"/>
              <a:cs typeface="Times New Roman" panose="02020603050405020304" pitchFamily="18" charset="0"/>
            </a:rPr>
            <a:t>,680</a:t>
          </a:r>
          <a:endParaRPr lang="ja-JP" altLang="en-US" sz="11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0.63354</cdr:x>
      <cdr:y>0.36222</cdr:y>
    </cdr:from>
    <cdr:to>
      <cdr:x>0.69565</cdr:x>
      <cdr:y>0.38919</cdr:y>
    </cdr:to>
    <cdr:sp macro="" textlink="">
      <cdr:nvSpPr>
        <cdr:cNvPr id="10" name="TextBox 1">
          <a:extLst xmlns:a="http://schemas.openxmlformats.org/drawingml/2006/main">
            <a:ext uri="{FF2B5EF4-FFF2-40B4-BE49-F238E27FC236}">
              <a16:creationId xmlns:a16="http://schemas.microsoft.com/office/drawing/2014/main" id="{2C36E960-C29F-8F85-B806-6ACE272B05D2}"/>
            </a:ext>
          </a:extLst>
        </cdr:cNvPr>
        <cdr:cNvSpPr txBox="1"/>
      </cdr:nvSpPr>
      <cdr:spPr>
        <a:xfrm xmlns:a="http://schemas.openxmlformats.org/drawingml/2006/main">
          <a:off x="7772400" y="3070277"/>
          <a:ext cx="7620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altLang="ja-JP" b="1" dirty="0">
              <a:latin typeface="Times New Roman" panose="02020603050405020304" pitchFamily="18" charset="0"/>
              <a:cs typeface="Times New Roman" panose="02020603050405020304" pitchFamily="18" charset="0"/>
            </a:rPr>
            <a:t>13</a:t>
          </a:r>
          <a:r>
            <a:rPr lang="en-US" altLang="ja-JP" sz="1100" b="1" dirty="0">
              <a:latin typeface="Times New Roman" panose="02020603050405020304" pitchFamily="18" charset="0"/>
              <a:cs typeface="Times New Roman" panose="02020603050405020304" pitchFamily="18" charset="0"/>
            </a:rPr>
            <a:t>,950</a:t>
          </a:r>
          <a:endParaRPr lang="ja-JP" altLang="en-US" sz="11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0.68944</cdr:x>
      <cdr:y>0.32626</cdr:y>
    </cdr:from>
    <cdr:to>
      <cdr:x>0.75155</cdr:x>
      <cdr:y>0.35323</cdr:y>
    </cdr:to>
    <cdr:sp macro="" textlink="">
      <cdr:nvSpPr>
        <cdr:cNvPr id="11" name="TextBox 1">
          <a:extLst xmlns:a="http://schemas.openxmlformats.org/drawingml/2006/main">
            <a:ext uri="{FF2B5EF4-FFF2-40B4-BE49-F238E27FC236}">
              <a16:creationId xmlns:a16="http://schemas.microsoft.com/office/drawing/2014/main" id="{2C36E960-C29F-8F85-B806-6ACE272B05D2}"/>
            </a:ext>
          </a:extLst>
        </cdr:cNvPr>
        <cdr:cNvSpPr txBox="1"/>
      </cdr:nvSpPr>
      <cdr:spPr>
        <a:xfrm xmlns:a="http://schemas.openxmlformats.org/drawingml/2006/main">
          <a:off x="8458200" y="2765477"/>
          <a:ext cx="7620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altLang="ja-JP" sz="1100" b="1" dirty="0">
              <a:latin typeface="Times New Roman" panose="02020603050405020304" pitchFamily="18" charset="0"/>
              <a:cs typeface="Times New Roman" panose="02020603050405020304" pitchFamily="18" charset="0"/>
            </a:rPr>
            <a:t>15,120</a:t>
          </a:r>
          <a:endParaRPr lang="ja-JP" altLang="en-US" sz="11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0.75155</cdr:x>
      <cdr:y>0.26333</cdr:y>
    </cdr:from>
    <cdr:to>
      <cdr:x>0.81366</cdr:x>
      <cdr:y>0.2903</cdr:y>
    </cdr:to>
    <cdr:sp macro="" textlink="">
      <cdr:nvSpPr>
        <cdr:cNvPr id="12" name="TextBox 1">
          <a:extLst xmlns:a="http://schemas.openxmlformats.org/drawingml/2006/main">
            <a:ext uri="{FF2B5EF4-FFF2-40B4-BE49-F238E27FC236}">
              <a16:creationId xmlns:a16="http://schemas.microsoft.com/office/drawing/2014/main" id="{2C36E960-C29F-8F85-B806-6ACE272B05D2}"/>
            </a:ext>
          </a:extLst>
        </cdr:cNvPr>
        <cdr:cNvSpPr txBox="1"/>
      </cdr:nvSpPr>
      <cdr:spPr>
        <a:xfrm xmlns:a="http://schemas.openxmlformats.org/drawingml/2006/main">
          <a:off x="9220200" y="2232077"/>
          <a:ext cx="7620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altLang="ja-JP" b="1" dirty="0">
              <a:latin typeface="Times New Roman" panose="02020603050405020304" pitchFamily="18" charset="0"/>
              <a:cs typeface="Times New Roman" panose="02020603050405020304" pitchFamily="18" charset="0"/>
            </a:rPr>
            <a:t>17</a:t>
          </a:r>
          <a:r>
            <a:rPr lang="en-US" altLang="ja-JP" sz="1100" b="1" dirty="0">
              <a:latin typeface="Times New Roman" panose="02020603050405020304" pitchFamily="18" charset="0"/>
              <a:cs typeface="Times New Roman" panose="02020603050405020304" pitchFamily="18" charset="0"/>
            </a:rPr>
            <a:t>,193</a:t>
          </a:r>
          <a:endParaRPr lang="ja-JP" altLang="en-US" sz="11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0.80745</cdr:x>
      <cdr:y>0.21838</cdr:y>
    </cdr:from>
    <cdr:to>
      <cdr:x>0.86957</cdr:x>
      <cdr:y>0.24535</cdr:y>
    </cdr:to>
    <cdr:sp macro="" textlink="">
      <cdr:nvSpPr>
        <cdr:cNvPr id="13" name="TextBox 1">
          <a:extLst xmlns:a="http://schemas.openxmlformats.org/drawingml/2006/main">
            <a:ext uri="{FF2B5EF4-FFF2-40B4-BE49-F238E27FC236}">
              <a16:creationId xmlns:a16="http://schemas.microsoft.com/office/drawing/2014/main" id="{2C36E960-C29F-8F85-B806-6ACE272B05D2}"/>
            </a:ext>
          </a:extLst>
        </cdr:cNvPr>
        <cdr:cNvSpPr txBox="1"/>
      </cdr:nvSpPr>
      <cdr:spPr>
        <a:xfrm xmlns:a="http://schemas.openxmlformats.org/drawingml/2006/main">
          <a:off x="9906000" y="1851077"/>
          <a:ext cx="7620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altLang="ja-JP" b="1" dirty="0">
              <a:latin typeface="Times New Roman" panose="02020603050405020304" pitchFamily="18" charset="0"/>
              <a:cs typeface="Times New Roman" panose="02020603050405020304" pitchFamily="18" charset="0"/>
            </a:rPr>
            <a:t>18</a:t>
          </a:r>
          <a:r>
            <a:rPr lang="en-US" altLang="ja-JP" sz="1100" b="1" dirty="0">
              <a:latin typeface="Times New Roman" panose="02020603050405020304" pitchFamily="18" charset="0"/>
              <a:cs typeface="Times New Roman" panose="02020603050405020304" pitchFamily="18" charset="0"/>
            </a:rPr>
            <a:t>,480</a:t>
          </a:r>
          <a:endParaRPr lang="ja-JP" altLang="en-US" sz="11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0.86335</cdr:x>
      <cdr:y>0.17344</cdr:y>
    </cdr:from>
    <cdr:to>
      <cdr:x>0.92547</cdr:x>
      <cdr:y>0.20041</cdr:y>
    </cdr:to>
    <cdr:sp macro="" textlink="">
      <cdr:nvSpPr>
        <cdr:cNvPr id="14" name="TextBox 1">
          <a:extLst xmlns:a="http://schemas.openxmlformats.org/drawingml/2006/main">
            <a:ext uri="{FF2B5EF4-FFF2-40B4-BE49-F238E27FC236}">
              <a16:creationId xmlns:a16="http://schemas.microsoft.com/office/drawing/2014/main" id="{2C36E960-C29F-8F85-B806-6ACE272B05D2}"/>
            </a:ext>
          </a:extLst>
        </cdr:cNvPr>
        <cdr:cNvSpPr txBox="1"/>
      </cdr:nvSpPr>
      <cdr:spPr>
        <a:xfrm xmlns:a="http://schemas.openxmlformats.org/drawingml/2006/main">
          <a:off x="10591800" y="1470077"/>
          <a:ext cx="7620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altLang="ja-JP" sz="1100" b="1" dirty="0">
              <a:latin typeface="Times New Roman" panose="02020603050405020304" pitchFamily="18" charset="0"/>
              <a:cs typeface="Times New Roman" panose="02020603050405020304" pitchFamily="18" charset="0"/>
            </a:rPr>
            <a:t>19,584</a:t>
          </a:r>
          <a:endParaRPr lang="ja-JP" altLang="en-US" sz="11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0.92635</cdr:x>
      <cdr:y>0.14647</cdr:y>
    </cdr:from>
    <cdr:to>
      <cdr:x>0.98846</cdr:x>
      <cdr:y>0.17344</cdr:y>
    </cdr:to>
    <cdr:sp macro="" textlink="">
      <cdr:nvSpPr>
        <cdr:cNvPr id="15" name="TextBox 1">
          <a:extLst xmlns:a="http://schemas.openxmlformats.org/drawingml/2006/main">
            <a:ext uri="{FF2B5EF4-FFF2-40B4-BE49-F238E27FC236}">
              <a16:creationId xmlns:a16="http://schemas.microsoft.com/office/drawing/2014/main" id="{2C36E960-C29F-8F85-B806-6ACE272B05D2}"/>
            </a:ext>
          </a:extLst>
        </cdr:cNvPr>
        <cdr:cNvSpPr txBox="1"/>
      </cdr:nvSpPr>
      <cdr:spPr>
        <a:xfrm xmlns:a="http://schemas.openxmlformats.org/drawingml/2006/main">
          <a:off x="11364686" y="1241477"/>
          <a:ext cx="7620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altLang="ja-JP" b="1" dirty="0">
              <a:latin typeface="Times New Roman" panose="02020603050405020304" pitchFamily="18" charset="0"/>
              <a:cs typeface="Times New Roman" panose="02020603050405020304" pitchFamily="18" charset="0"/>
            </a:rPr>
            <a:t>20,541</a:t>
          </a:r>
          <a:endParaRPr lang="ja-JP" altLang="en-US" sz="11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0.93789</cdr:x>
      <cdr:y>0.30828</cdr:y>
    </cdr:from>
    <cdr:to>
      <cdr:x>1</cdr:x>
      <cdr:y>0.33525</cdr:y>
    </cdr:to>
    <cdr:sp macro="" textlink="">
      <cdr:nvSpPr>
        <cdr:cNvPr id="16" name="TextBox 1">
          <a:extLst xmlns:a="http://schemas.openxmlformats.org/drawingml/2006/main">
            <a:ext uri="{FF2B5EF4-FFF2-40B4-BE49-F238E27FC236}">
              <a16:creationId xmlns:a16="http://schemas.microsoft.com/office/drawing/2014/main" id="{2C36E960-C29F-8F85-B806-6ACE272B05D2}"/>
            </a:ext>
          </a:extLst>
        </cdr:cNvPr>
        <cdr:cNvSpPr txBox="1"/>
      </cdr:nvSpPr>
      <cdr:spPr>
        <a:xfrm xmlns:a="http://schemas.openxmlformats.org/drawingml/2006/main">
          <a:off x="11506200" y="2613077"/>
          <a:ext cx="7620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altLang="ja-JP" sz="1200" b="1" dirty="0">
              <a:latin typeface="+mn-lt"/>
              <a:cs typeface="Times New Roman" panose="02020603050405020304" pitchFamily="18" charset="0"/>
            </a:rPr>
            <a:t>30.2%</a:t>
          </a:r>
          <a:endParaRPr lang="ja-JP" altLang="en-US" sz="1200" b="1" dirty="0">
            <a:latin typeface="+mn-lt"/>
            <a:cs typeface="Times New Roman" panose="02020603050405020304" pitchFamily="18" charset="0"/>
          </a:endParaRPr>
        </a:p>
      </cdr:txBody>
    </cdr:sp>
  </cdr:relSizeAnchor>
  <cdr:relSizeAnchor xmlns:cdr="http://schemas.openxmlformats.org/drawingml/2006/chartDrawing">
    <cdr:from>
      <cdr:x>0.93693</cdr:x>
      <cdr:y>0.48652</cdr:y>
    </cdr:from>
    <cdr:to>
      <cdr:x>0.99904</cdr:x>
      <cdr:y>0.51348</cdr:y>
    </cdr:to>
    <cdr:sp macro="" textlink="">
      <cdr:nvSpPr>
        <cdr:cNvPr id="17" name="TextBox 1">
          <a:extLst xmlns:a="http://schemas.openxmlformats.org/drawingml/2006/main">
            <a:ext uri="{FF2B5EF4-FFF2-40B4-BE49-F238E27FC236}">
              <a16:creationId xmlns:a16="http://schemas.microsoft.com/office/drawing/2014/main" id="{C068AA09-7AC3-C426-0874-A4234F775516}"/>
            </a:ext>
          </a:extLst>
        </cdr:cNvPr>
        <cdr:cNvSpPr txBox="1"/>
      </cdr:nvSpPr>
      <cdr:spPr>
        <a:xfrm xmlns:a="http://schemas.openxmlformats.org/drawingml/2006/main">
          <a:off x="11494412" y="4123806"/>
          <a:ext cx="7620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altLang="ja-JP" sz="1200" b="1" dirty="0">
              <a:latin typeface="+mn-lt"/>
              <a:cs typeface="Times New Roman" panose="02020603050405020304" pitchFamily="18" charset="0"/>
            </a:rPr>
            <a:t>24.5%</a:t>
          </a:r>
          <a:endParaRPr lang="ja-JP" altLang="en-US" sz="1200" b="1" dirty="0">
            <a:latin typeface="+mn-lt"/>
            <a:cs typeface="Times New Roman" panose="02020603050405020304" pitchFamily="18" charset="0"/>
          </a:endParaRPr>
        </a:p>
      </cdr:txBody>
    </cdr:sp>
  </cdr:relSizeAnchor>
  <cdr:relSizeAnchor xmlns:cdr="http://schemas.openxmlformats.org/drawingml/2006/chartDrawing">
    <cdr:from>
      <cdr:x>0.93693</cdr:x>
      <cdr:y>0.70384</cdr:y>
    </cdr:from>
    <cdr:to>
      <cdr:x>0.99904</cdr:x>
      <cdr:y>0.73081</cdr:y>
    </cdr:to>
    <cdr:sp macro="" textlink="">
      <cdr:nvSpPr>
        <cdr:cNvPr id="18" name="TextBox 1">
          <a:extLst xmlns:a="http://schemas.openxmlformats.org/drawingml/2006/main">
            <a:ext uri="{FF2B5EF4-FFF2-40B4-BE49-F238E27FC236}">
              <a16:creationId xmlns:a16="http://schemas.microsoft.com/office/drawing/2014/main" id="{65F3EB2F-4AF8-D60D-9947-37C15EFC02AC}"/>
            </a:ext>
          </a:extLst>
        </cdr:cNvPr>
        <cdr:cNvSpPr txBox="1"/>
      </cdr:nvSpPr>
      <cdr:spPr>
        <a:xfrm xmlns:a="http://schemas.openxmlformats.org/drawingml/2006/main">
          <a:off x="11494412" y="5965877"/>
          <a:ext cx="7620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altLang="ja-JP" sz="1200" b="1" dirty="0">
              <a:solidFill>
                <a:schemeClr val="bg1"/>
              </a:solidFill>
              <a:latin typeface="+mn-lt"/>
              <a:cs typeface="Times New Roman" panose="02020603050405020304" pitchFamily="18" charset="0"/>
            </a:rPr>
            <a:t>41.3%</a:t>
          </a:r>
          <a:endParaRPr lang="ja-JP" altLang="en-US" sz="1200" b="1" dirty="0">
            <a:solidFill>
              <a:schemeClr val="bg1"/>
            </a:solidFill>
            <a:latin typeface="+mn-lt"/>
            <a:cs typeface="Times New Roman" panose="02020603050405020304" pitchFamily="18" charset="0"/>
          </a:endParaRPr>
        </a:p>
      </cdr:txBody>
    </cdr:sp>
  </cdr:relSizeAnchor>
  <cdr:relSizeAnchor xmlns:cdr="http://schemas.openxmlformats.org/drawingml/2006/chartDrawing">
    <cdr:from>
      <cdr:x>0.93789</cdr:x>
      <cdr:y>0.18243</cdr:y>
    </cdr:from>
    <cdr:to>
      <cdr:x>1</cdr:x>
      <cdr:y>0.2094</cdr:y>
    </cdr:to>
    <cdr:sp macro="" textlink="">
      <cdr:nvSpPr>
        <cdr:cNvPr id="19" name="TextBox 1">
          <a:extLst xmlns:a="http://schemas.openxmlformats.org/drawingml/2006/main">
            <a:ext uri="{FF2B5EF4-FFF2-40B4-BE49-F238E27FC236}">
              <a16:creationId xmlns:a16="http://schemas.microsoft.com/office/drawing/2014/main" id="{65F3EB2F-4AF8-D60D-9947-37C15EFC02AC}"/>
            </a:ext>
          </a:extLst>
        </cdr:cNvPr>
        <cdr:cNvSpPr txBox="1"/>
      </cdr:nvSpPr>
      <cdr:spPr>
        <a:xfrm xmlns:a="http://schemas.openxmlformats.org/drawingml/2006/main">
          <a:off x="11506200" y="1546277"/>
          <a:ext cx="7620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altLang="ja-JP" sz="1200" b="1" dirty="0">
              <a:latin typeface="+mn-lt"/>
              <a:cs typeface="Times New Roman" panose="02020603050405020304" pitchFamily="18" charset="0"/>
            </a:rPr>
            <a:t>4.0%</a:t>
          </a:r>
          <a:endParaRPr lang="ja-JP" altLang="en-US" sz="1200" b="1" dirty="0">
            <a:latin typeface="+mn-lt"/>
            <a:cs typeface="Times New Roman" panose="02020603050405020304" pitchFamily="18" charset="0"/>
          </a:endParaRPr>
        </a:p>
      </cdr:txBody>
    </cdr:sp>
  </cdr:relSizeAnchor>
  <cdr:relSizeAnchor xmlns:cdr="http://schemas.openxmlformats.org/drawingml/2006/chartDrawing">
    <cdr:from>
      <cdr:x>0.93789</cdr:x>
      <cdr:y>0.70384</cdr:y>
    </cdr:from>
    <cdr:to>
      <cdr:x>1</cdr:x>
      <cdr:y>0.73081</cdr:y>
    </cdr:to>
    <cdr:sp macro="" textlink="">
      <cdr:nvSpPr>
        <cdr:cNvPr id="20" name="TextBox 1">
          <a:extLst xmlns:a="http://schemas.openxmlformats.org/drawingml/2006/main">
            <a:ext uri="{FF2B5EF4-FFF2-40B4-BE49-F238E27FC236}">
              <a16:creationId xmlns:a16="http://schemas.microsoft.com/office/drawing/2014/main" id="{D24C7B4B-7C7E-1F2C-7039-732536718B68}"/>
            </a:ext>
          </a:extLst>
        </cdr:cNvPr>
        <cdr:cNvSpPr txBox="1"/>
      </cdr:nvSpPr>
      <cdr:spPr>
        <a:xfrm xmlns:a="http://schemas.openxmlformats.org/drawingml/2006/main">
          <a:off x="11506200" y="5965877"/>
          <a:ext cx="7620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altLang="ja-JP" sz="1200" b="1" dirty="0">
              <a:solidFill>
                <a:schemeClr val="tx1"/>
              </a:solidFill>
              <a:latin typeface="+mn-lt"/>
              <a:cs typeface="Times New Roman" panose="02020603050405020304" pitchFamily="18" charset="0"/>
            </a:rPr>
            <a:t>%</a:t>
          </a:r>
          <a:endParaRPr lang="ja-JP" altLang="en-US" sz="1200" b="1" dirty="0">
            <a:solidFill>
              <a:schemeClr val="tx1"/>
            </a:solidFill>
            <a:latin typeface="+mn-lt"/>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0.69477</cdr:x>
      <cdr:y>0.59509</cdr:y>
    </cdr:from>
    <cdr:to>
      <cdr:x>0.90407</cdr:x>
      <cdr:y>0.68816</cdr:y>
    </cdr:to>
    <cdr:sp macro="" textlink="">
      <cdr:nvSpPr>
        <cdr:cNvPr id="2" name="TextBox 1"/>
        <cdr:cNvSpPr txBox="1"/>
      </cdr:nvSpPr>
      <cdr:spPr>
        <a:xfrm xmlns:a="http://schemas.openxmlformats.org/drawingml/2006/main">
          <a:off x="3035300" y="2226548"/>
          <a:ext cx="914400" cy="34821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a:solidFill>
                <a:schemeClr val="bg1"/>
              </a:solidFill>
            </a:rPr>
            <a:t>51.0%</a:t>
          </a:r>
        </a:p>
      </cdr:txBody>
    </cdr:sp>
  </cdr:relSizeAnchor>
  <cdr:relSizeAnchor xmlns:cdr="http://schemas.openxmlformats.org/drawingml/2006/chartDrawing">
    <cdr:from>
      <cdr:x>0.34702</cdr:x>
      <cdr:y>0.29311</cdr:y>
    </cdr:from>
    <cdr:to>
      <cdr:x>0.5</cdr:x>
      <cdr:y>0.36525</cdr:y>
    </cdr:to>
    <cdr:sp macro="" textlink="">
      <cdr:nvSpPr>
        <cdr:cNvPr id="3" name="TextBox 1"/>
        <cdr:cNvSpPr txBox="1"/>
      </cdr:nvSpPr>
      <cdr:spPr>
        <a:xfrm xmlns:a="http://schemas.openxmlformats.org/drawingml/2006/main">
          <a:off x="2495456" y="1645013"/>
          <a:ext cx="1100095" cy="40487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a:solidFill>
                <a:srgbClr val="005426"/>
              </a:solidFill>
            </a:rPr>
            <a:t>15.0%</a:t>
          </a:r>
        </a:p>
      </cdr:txBody>
    </cdr:sp>
  </cdr:relSizeAnchor>
  <cdr:relSizeAnchor xmlns:cdr="http://schemas.openxmlformats.org/drawingml/2006/chartDrawing">
    <cdr:from>
      <cdr:x>0.36161</cdr:x>
      <cdr:y>0.80905</cdr:y>
    </cdr:from>
    <cdr:to>
      <cdr:x>0.57091</cdr:x>
      <cdr:y>0.90212</cdr:y>
    </cdr:to>
    <cdr:sp macro="" textlink="">
      <cdr:nvSpPr>
        <cdr:cNvPr id="4" name="TextBox 1"/>
        <cdr:cNvSpPr txBox="1"/>
      </cdr:nvSpPr>
      <cdr:spPr>
        <a:xfrm xmlns:a="http://schemas.openxmlformats.org/drawingml/2006/main">
          <a:off x="2600341" y="4540613"/>
          <a:ext cx="1505098" cy="52233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a:solidFill>
                <a:schemeClr val="bg1"/>
              </a:solidFill>
            </a:rPr>
            <a:t>17.5%</a:t>
          </a:r>
        </a:p>
      </cdr:txBody>
    </cdr:sp>
  </cdr:relSizeAnchor>
  <cdr:relSizeAnchor xmlns:cdr="http://schemas.openxmlformats.org/drawingml/2006/chartDrawing">
    <cdr:from>
      <cdr:x>0.23494</cdr:x>
      <cdr:y>0.5375</cdr:y>
    </cdr:from>
    <cdr:to>
      <cdr:x>0.40944</cdr:x>
      <cdr:y>0.63057</cdr:y>
    </cdr:to>
    <cdr:sp macro="" textlink="">
      <cdr:nvSpPr>
        <cdr:cNvPr id="5" name="TextBox 1"/>
        <cdr:cNvSpPr txBox="1"/>
      </cdr:nvSpPr>
      <cdr:spPr>
        <a:xfrm xmlns:a="http://schemas.openxmlformats.org/drawingml/2006/main">
          <a:off x="1689463" y="3016613"/>
          <a:ext cx="1254848" cy="52233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a:solidFill>
                <a:schemeClr val="bg1"/>
              </a:solidFill>
            </a:rPr>
            <a:t>16.5%</a:t>
          </a:r>
        </a:p>
      </cdr:txBody>
    </cdr:sp>
  </cdr:relSizeAnchor>
</c:userShapes>
</file>

<file path=ppt/drawings/drawing3.xml><?xml version="1.0" encoding="utf-8"?>
<c:userShapes xmlns:c="http://schemas.openxmlformats.org/drawingml/2006/chart">
  <cdr:relSizeAnchor xmlns:cdr="http://schemas.openxmlformats.org/drawingml/2006/chartDrawing">
    <cdr:from>
      <cdr:x>0.05798</cdr:x>
      <cdr:y>0.34151</cdr:y>
    </cdr:from>
    <cdr:to>
      <cdr:x>0.13624</cdr:x>
      <cdr:y>0.47657</cdr:y>
    </cdr:to>
    <cdr:sp macro="" textlink="">
      <cdr:nvSpPr>
        <cdr:cNvPr id="4" name="Title 1">
          <a:extLst xmlns:a="http://schemas.openxmlformats.org/drawingml/2006/main">
            <a:ext uri="{FF2B5EF4-FFF2-40B4-BE49-F238E27FC236}">
              <a16:creationId xmlns:a16="http://schemas.microsoft.com/office/drawing/2014/main" id="{57E83C1F-F6FD-801C-4F40-3F50149CF3EC}"/>
            </a:ext>
          </a:extLst>
        </cdr:cNvPr>
        <cdr:cNvSpPr txBox="1">
          <a:spLocks xmlns:a="http://schemas.openxmlformats.org/drawingml/2006/main"/>
        </cdr:cNvSpPr>
      </cdr:nvSpPr>
      <cdr:spPr bwMode="auto">
        <a:xfrm xmlns:a="http://schemas.openxmlformats.org/drawingml/2006/main">
          <a:off x="919763" y="1634278"/>
          <a:ext cx="1241474" cy="64633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defRPr/>
          </a:pPr>
          <a:r>
            <a:rPr lang="en-US" altLang="en-US" sz="1800" b="1" dirty="0">
              <a:solidFill>
                <a:schemeClr val="bg1"/>
              </a:solidFill>
              <a:latin typeface="+mj-lt"/>
              <a:cs typeface="Times New Roman" panose="02020603050405020304" pitchFamily="18" charset="0"/>
            </a:rPr>
            <a:t>TC-HICT</a:t>
          </a:r>
        </a:p>
        <a:p xmlns:a="http://schemas.openxmlformats.org/drawingml/2006/main">
          <a:pPr algn="ctr">
            <a:defRPr/>
          </a:pPr>
          <a:r>
            <a:rPr lang="en-US" altLang="en-US" sz="1800" b="1" dirty="0">
              <a:solidFill>
                <a:schemeClr val="bg1"/>
              </a:solidFill>
              <a:latin typeface="+mj-lt"/>
              <a:cs typeface="Times New Roman" panose="02020603050405020304" pitchFamily="18" charset="0"/>
            </a:rPr>
            <a:t> 19.1%</a:t>
          </a:r>
        </a:p>
      </cdr:txBody>
    </cdr:sp>
  </cdr:relSizeAnchor>
  <cdr:relSizeAnchor xmlns:cdr="http://schemas.openxmlformats.org/drawingml/2006/chartDrawing">
    <cdr:from>
      <cdr:x>0.85522</cdr:x>
      <cdr:y>0.79107</cdr:y>
    </cdr:from>
    <cdr:to>
      <cdr:x>0.86376</cdr:x>
      <cdr:y>0.87386</cdr:y>
    </cdr:to>
    <cdr:sp macro="" textlink="">
      <cdr:nvSpPr>
        <cdr:cNvPr id="2" name="TextBox 23">
          <a:extLst xmlns:a="http://schemas.openxmlformats.org/drawingml/2006/main">
            <a:ext uri="{FF2B5EF4-FFF2-40B4-BE49-F238E27FC236}">
              <a16:creationId xmlns:a16="http://schemas.microsoft.com/office/drawing/2014/main" id="{05BBD2F1-8A56-A703-8E92-92C89D6797A9}"/>
            </a:ext>
          </a:extLst>
        </cdr:cNvPr>
        <cdr:cNvSpPr txBox="1"/>
      </cdr:nvSpPr>
      <cdr:spPr>
        <a:xfrm xmlns:a="http://schemas.openxmlformats.org/drawingml/2006/main">
          <a:off x="14935994" y="3383096"/>
          <a:ext cx="149147" cy="354060"/>
        </a:xfrm>
        <a:prstGeom xmlns:a="http://schemas.openxmlformats.org/drawingml/2006/main" prst="rect">
          <a:avLst/>
        </a:prstGeom>
      </cdr:spPr>
      <cdr:txBody>
        <a:bodyPr xmlns:a="http://schemas.openxmlformats.org/drawingml/2006/main" lIns="0" tIns="0" rIns="0" bIns="0" rtlCol="0" anchor="t">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ts val="2452"/>
            </a:lnSpc>
          </a:pPr>
          <a:r>
            <a:rPr lang="en-US" sz="1752" dirty="0">
              <a:solidFill>
                <a:srgbClr val="FFFFFF"/>
              </a:solidFill>
              <a:latin typeface="Muli Bold"/>
            </a:rPr>
            <a:t>1</a:t>
          </a:r>
        </a:p>
      </cdr:txBody>
    </cdr:sp>
  </cdr:relSizeAnchor>
  <cdr:relSizeAnchor xmlns:cdr="http://schemas.openxmlformats.org/drawingml/2006/chartDrawing">
    <cdr:from>
      <cdr:x>0.72402</cdr:x>
      <cdr:y>0.78846</cdr:y>
    </cdr:from>
    <cdr:to>
      <cdr:x>0.74175</cdr:x>
      <cdr:y>0.87126</cdr:y>
    </cdr:to>
    <cdr:sp macro="" textlink="">
      <cdr:nvSpPr>
        <cdr:cNvPr id="3" name="TextBox 23">
          <a:extLst xmlns:a="http://schemas.openxmlformats.org/drawingml/2006/main">
            <a:ext uri="{FF2B5EF4-FFF2-40B4-BE49-F238E27FC236}">
              <a16:creationId xmlns:a16="http://schemas.microsoft.com/office/drawing/2014/main" id="{05BBD2F1-8A56-A703-8E92-92C89D6797A9}"/>
            </a:ext>
          </a:extLst>
        </cdr:cNvPr>
        <cdr:cNvSpPr txBox="1"/>
      </cdr:nvSpPr>
      <cdr:spPr>
        <a:xfrm xmlns:a="http://schemas.openxmlformats.org/drawingml/2006/main">
          <a:off x="12644619" y="3371934"/>
          <a:ext cx="309646" cy="354103"/>
        </a:xfrm>
        <a:prstGeom xmlns:a="http://schemas.openxmlformats.org/drawingml/2006/main" prst="rect">
          <a:avLst/>
        </a:prstGeom>
      </cdr:spPr>
      <cdr:txBody>
        <a:bodyPr xmlns:a="http://schemas.openxmlformats.org/drawingml/2006/main" wrap="square" lIns="0" tIns="0" rIns="0" bIns="0" rtlCol="0" anchor="t">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ts val="2452"/>
            </a:lnSpc>
          </a:pPr>
          <a:r>
            <a:rPr lang="en-US" sz="1752" dirty="0">
              <a:solidFill>
                <a:srgbClr val="FFFFFF"/>
              </a:solidFill>
              <a:latin typeface="Muli Bold"/>
            </a:rPr>
            <a:t>10</a:t>
          </a:r>
        </a:p>
      </cdr:txBody>
    </cdr:sp>
  </cdr:relSizeAnchor>
  <cdr:relSizeAnchor xmlns:cdr="http://schemas.openxmlformats.org/drawingml/2006/chartDrawing">
    <cdr:from>
      <cdr:x>0.5392</cdr:x>
      <cdr:y>0.78862</cdr:y>
    </cdr:from>
    <cdr:to>
      <cdr:x>0.55693</cdr:x>
      <cdr:y>0.87141</cdr:y>
    </cdr:to>
    <cdr:sp macro="" textlink="">
      <cdr:nvSpPr>
        <cdr:cNvPr id="5" name="TextBox 23">
          <a:extLst xmlns:a="http://schemas.openxmlformats.org/drawingml/2006/main">
            <a:ext uri="{FF2B5EF4-FFF2-40B4-BE49-F238E27FC236}">
              <a16:creationId xmlns:a16="http://schemas.microsoft.com/office/drawing/2014/main" id="{ACDC50C2-442E-3CE4-16C7-375EF7D287C4}"/>
            </a:ext>
          </a:extLst>
        </cdr:cNvPr>
        <cdr:cNvSpPr txBox="1"/>
      </cdr:nvSpPr>
      <cdr:spPr>
        <a:xfrm xmlns:a="http://schemas.openxmlformats.org/drawingml/2006/main">
          <a:off x="9416814" y="3372615"/>
          <a:ext cx="309646" cy="354060"/>
        </a:xfrm>
        <a:prstGeom xmlns:a="http://schemas.openxmlformats.org/drawingml/2006/main" prst="rect">
          <a:avLst/>
        </a:prstGeom>
      </cdr:spPr>
      <cdr:txBody>
        <a:bodyPr xmlns:a="http://schemas.openxmlformats.org/drawingml/2006/main" wrap="squar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ts val="2452"/>
            </a:lnSpc>
          </a:pPr>
          <a:r>
            <a:rPr lang="en-US" sz="1752" dirty="0">
              <a:solidFill>
                <a:srgbClr val="FFFFFF"/>
              </a:solidFill>
              <a:latin typeface="Muli Bold"/>
            </a:rPr>
            <a:t>5</a:t>
          </a:r>
        </a:p>
      </cdr:txBody>
    </cdr:sp>
  </cdr:relSizeAnchor>
  <cdr:relSizeAnchor xmlns:cdr="http://schemas.openxmlformats.org/drawingml/2006/chartDrawing">
    <cdr:from>
      <cdr:x>0.66376</cdr:x>
      <cdr:y>0.79496</cdr:y>
    </cdr:from>
    <cdr:to>
      <cdr:x>0.68149</cdr:x>
      <cdr:y>0.87775</cdr:y>
    </cdr:to>
    <cdr:sp macro="" textlink="">
      <cdr:nvSpPr>
        <cdr:cNvPr id="6" name="TextBox 23">
          <a:extLst xmlns:a="http://schemas.openxmlformats.org/drawingml/2006/main">
            <a:ext uri="{FF2B5EF4-FFF2-40B4-BE49-F238E27FC236}">
              <a16:creationId xmlns:a16="http://schemas.microsoft.com/office/drawing/2014/main" id="{ACDC50C2-442E-3CE4-16C7-375EF7D287C4}"/>
            </a:ext>
          </a:extLst>
        </cdr:cNvPr>
        <cdr:cNvSpPr txBox="1"/>
      </cdr:nvSpPr>
      <cdr:spPr>
        <a:xfrm xmlns:a="http://schemas.openxmlformats.org/drawingml/2006/main">
          <a:off x="11592327" y="3399743"/>
          <a:ext cx="309646" cy="354060"/>
        </a:xfrm>
        <a:prstGeom xmlns:a="http://schemas.openxmlformats.org/drawingml/2006/main" prst="rect">
          <a:avLst/>
        </a:prstGeom>
      </cdr:spPr>
      <cdr:txBody>
        <a:bodyPr xmlns:a="http://schemas.openxmlformats.org/drawingml/2006/main" wrap="squar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ts val="2452"/>
            </a:lnSpc>
          </a:pPr>
          <a:r>
            <a:rPr lang="en-US" sz="1752" dirty="0">
              <a:solidFill>
                <a:srgbClr val="FFFFFF"/>
              </a:solidFill>
              <a:latin typeface="Muli Bold"/>
            </a:rPr>
            <a:t>4</a:t>
          </a:r>
        </a:p>
      </cdr:txBody>
    </cdr:sp>
  </cdr:relSizeAnchor>
  <cdr:relSizeAnchor xmlns:cdr="http://schemas.openxmlformats.org/drawingml/2006/chartDrawing">
    <cdr:from>
      <cdr:x>0.90972</cdr:x>
      <cdr:y>0.79081</cdr:y>
    </cdr:from>
    <cdr:to>
      <cdr:x>0.92745</cdr:x>
      <cdr:y>0.87361</cdr:y>
    </cdr:to>
    <cdr:sp macro="" textlink="">
      <cdr:nvSpPr>
        <cdr:cNvPr id="7" name="TextBox 23">
          <a:extLst xmlns:a="http://schemas.openxmlformats.org/drawingml/2006/main">
            <a:ext uri="{FF2B5EF4-FFF2-40B4-BE49-F238E27FC236}">
              <a16:creationId xmlns:a16="http://schemas.microsoft.com/office/drawing/2014/main" id="{57021663-2AAA-4A33-7ECB-941B701EB13E}"/>
            </a:ext>
          </a:extLst>
        </cdr:cNvPr>
        <cdr:cNvSpPr txBox="1"/>
      </cdr:nvSpPr>
      <cdr:spPr>
        <a:xfrm xmlns:a="http://schemas.openxmlformats.org/drawingml/2006/main">
          <a:off x="15887753" y="3381980"/>
          <a:ext cx="309646" cy="354102"/>
        </a:xfrm>
        <a:prstGeom xmlns:a="http://schemas.openxmlformats.org/drawingml/2006/main" prst="rect">
          <a:avLst/>
        </a:prstGeom>
      </cdr:spPr>
      <cdr:txBody>
        <a:bodyPr xmlns:a="http://schemas.openxmlformats.org/drawingml/2006/main" wrap="squar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ts val="2452"/>
            </a:lnSpc>
          </a:pPr>
          <a:r>
            <a:rPr lang="en-US" sz="1752" dirty="0">
              <a:solidFill>
                <a:srgbClr val="FFFFFF"/>
              </a:solidFill>
              <a:latin typeface="Muli Bold"/>
            </a:rPr>
            <a:t>15</a:t>
          </a:r>
        </a:p>
      </cdr:txBody>
    </cdr:sp>
  </cdr:relSizeAnchor>
  <cdr:relSizeAnchor xmlns:cdr="http://schemas.openxmlformats.org/drawingml/2006/chartDrawing">
    <cdr:from>
      <cdr:x>0.97105</cdr:x>
      <cdr:y>0.80002</cdr:y>
    </cdr:from>
    <cdr:to>
      <cdr:x>0.98878</cdr:x>
      <cdr:y>0.88282</cdr:y>
    </cdr:to>
    <cdr:sp macro="" textlink="">
      <cdr:nvSpPr>
        <cdr:cNvPr id="8" name="TextBox 23">
          <a:extLst xmlns:a="http://schemas.openxmlformats.org/drawingml/2006/main">
            <a:ext uri="{FF2B5EF4-FFF2-40B4-BE49-F238E27FC236}">
              <a16:creationId xmlns:a16="http://schemas.microsoft.com/office/drawing/2014/main" id="{57021663-2AAA-4A33-7ECB-941B701EB13E}"/>
            </a:ext>
          </a:extLst>
        </cdr:cNvPr>
        <cdr:cNvSpPr txBox="1"/>
      </cdr:nvSpPr>
      <cdr:spPr>
        <a:xfrm xmlns:a="http://schemas.openxmlformats.org/drawingml/2006/main">
          <a:off x="16958955" y="3421367"/>
          <a:ext cx="309646" cy="354102"/>
        </a:xfrm>
        <a:prstGeom xmlns:a="http://schemas.openxmlformats.org/drawingml/2006/main" prst="rect">
          <a:avLst/>
        </a:prstGeom>
      </cdr:spPr>
      <cdr:txBody>
        <a:bodyPr xmlns:a="http://schemas.openxmlformats.org/drawingml/2006/main" wrap="squar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ts val="2452"/>
            </a:lnSpc>
          </a:pPr>
          <a:r>
            <a:rPr lang="en-US" sz="1752" dirty="0">
              <a:solidFill>
                <a:srgbClr val="FFFFFF"/>
              </a:solidFill>
              <a:latin typeface="Muli Bold"/>
            </a:rPr>
            <a:t>8</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100251" tIns="50126" rIns="100251" bIns="50126" rtlCol="0"/>
          <a:lstStyle>
            <a:lvl1pPr algn="l">
              <a:defRPr sz="13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100251" tIns="50126" rIns="100251" bIns="50126" rtlCol="0"/>
          <a:lstStyle>
            <a:lvl1pPr algn="r">
              <a:defRPr sz="1300"/>
            </a:lvl1pPr>
          </a:lstStyle>
          <a:p>
            <a:fld id="{91644699-C0E1-44EA-BEAA-C544723C4854}" type="datetimeFigureOut">
              <a:rPr lang="en-US" smtClean="0"/>
              <a:t>5/25/2023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100251" tIns="50126" rIns="100251" bIns="50126" rtlCol="0" anchor="ctr"/>
          <a:lstStyle/>
          <a:p>
            <a:endParaRPr lang="en-US"/>
          </a:p>
        </p:txBody>
      </p:sp>
      <p:sp>
        <p:nvSpPr>
          <p:cNvPr id="5" name="Notes Placeholder 4"/>
          <p:cNvSpPr>
            <a:spLocks noGrp="1"/>
          </p:cNvSpPr>
          <p:nvPr>
            <p:ph type="body" sz="quarter" idx="3"/>
          </p:nvPr>
        </p:nvSpPr>
        <p:spPr>
          <a:xfrm>
            <a:off x="731521" y="4620578"/>
            <a:ext cx="5852160" cy="3780473"/>
          </a:xfrm>
          <a:prstGeom prst="rect">
            <a:avLst/>
          </a:prstGeom>
        </p:spPr>
        <p:txBody>
          <a:bodyPr vert="horz" lIns="100251" tIns="50126" rIns="100251" bIns="5012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6"/>
            <a:ext cx="3169920" cy="481726"/>
          </a:xfrm>
          <a:prstGeom prst="rect">
            <a:avLst/>
          </a:prstGeom>
        </p:spPr>
        <p:txBody>
          <a:bodyPr vert="horz" lIns="100251" tIns="50126" rIns="100251" bIns="50126"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6"/>
            <a:ext cx="3169920" cy="481726"/>
          </a:xfrm>
          <a:prstGeom prst="rect">
            <a:avLst/>
          </a:prstGeom>
        </p:spPr>
        <p:txBody>
          <a:bodyPr vert="horz" lIns="100251" tIns="50126" rIns="100251" bIns="50126" rtlCol="0" anchor="b"/>
          <a:lstStyle>
            <a:lvl1pPr algn="r">
              <a:defRPr sz="1300"/>
            </a:lvl1pPr>
          </a:lstStyle>
          <a:p>
            <a:fld id="{AA911A76-9C9D-4B91-99ED-239BC7AF8034}" type="slidenum">
              <a:rPr lang="en-US" smtClean="0"/>
              <a:t>‹#›</a:t>
            </a:fld>
            <a:endParaRPr lang="en-US"/>
          </a:p>
        </p:txBody>
      </p:sp>
    </p:spTree>
    <p:extLst>
      <p:ext uri="{BB962C8B-B14F-4D97-AF65-F5344CB8AC3E}">
        <p14:creationId xmlns:p14="http://schemas.microsoft.com/office/powerpoint/2010/main" val="1422067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Thêm</a:t>
            </a:r>
            <a:r>
              <a:rPr lang="en-US" dirty="0"/>
              <a:t> Edo</a:t>
            </a:r>
          </a:p>
          <a:p>
            <a:r>
              <a:rPr lang="en-US" dirty="0" err="1"/>
              <a:t>Thêm</a:t>
            </a:r>
            <a:r>
              <a:rPr lang="en-US" dirty="0"/>
              <a:t> </a:t>
            </a:r>
            <a:r>
              <a:rPr lang="en-US" dirty="0" err="1"/>
              <a:t>sản</a:t>
            </a:r>
            <a:r>
              <a:rPr lang="en-US" dirty="0"/>
              <a:t> </a:t>
            </a:r>
            <a:r>
              <a:rPr lang="en-US" dirty="0" err="1"/>
              <a:t>lượng</a:t>
            </a:r>
            <a:r>
              <a:rPr lang="en-US" dirty="0"/>
              <a:t> </a:t>
            </a:r>
            <a:r>
              <a:rPr lang="en-US" dirty="0" err="1"/>
              <a:t>các</a:t>
            </a:r>
            <a:r>
              <a:rPr lang="en-US" dirty="0"/>
              <a:t> line 6 </a:t>
            </a:r>
            <a:r>
              <a:rPr lang="en-US" dirty="0" err="1"/>
              <a:t>tháng</a:t>
            </a:r>
            <a:endParaRPr lang="en-US" dirty="0"/>
          </a:p>
        </p:txBody>
      </p:sp>
    </p:spTree>
    <p:extLst>
      <p:ext uri="{BB962C8B-B14F-4D97-AF65-F5344CB8AC3E}">
        <p14:creationId xmlns:p14="http://schemas.microsoft.com/office/powerpoint/2010/main" val="2406730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2F8BE-7E2B-405F-9DD8-2491E04E369B}" type="slidenum">
              <a:rPr lang="en-US" smtClean="0"/>
              <a:t>2</a:t>
            </a:fld>
            <a:endParaRPr lang="en-US"/>
          </a:p>
        </p:txBody>
      </p:sp>
    </p:spTree>
    <p:extLst>
      <p:ext uri="{BB962C8B-B14F-4D97-AF65-F5344CB8AC3E}">
        <p14:creationId xmlns:p14="http://schemas.microsoft.com/office/powerpoint/2010/main" val="2498534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3614272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841375" y="1239838"/>
            <a:ext cx="5949950" cy="3346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Looking at the red </a:t>
            </a:r>
            <a:r>
              <a:rPr lang="en-US" altLang="en-US" err="1"/>
              <a:t>colour</a:t>
            </a:r>
            <a:r>
              <a:rPr lang="en-US" altLang="en-US"/>
              <a:t> section</a:t>
            </a:r>
            <a:r>
              <a:rPr lang="en-US" altLang="en-US" baseline="0"/>
              <a:t> on the bar chart, we can see that </a:t>
            </a:r>
            <a:r>
              <a:rPr lang="en-US" altLang="en-US" err="1"/>
              <a:t>Cai</a:t>
            </a:r>
            <a:r>
              <a:rPr lang="en-US" altLang="en-US"/>
              <a:t> </a:t>
            </a:r>
            <a:r>
              <a:rPr lang="en-US" altLang="en-US" err="1"/>
              <a:t>Mep</a:t>
            </a:r>
            <a:r>
              <a:rPr lang="en-US" altLang="en-US"/>
              <a:t> – Thi </a:t>
            </a:r>
            <a:r>
              <a:rPr lang="en-US" altLang="en-US" err="1"/>
              <a:t>Vai</a:t>
            </a:r>
            <a:r>
              <a:rPr lang="en-US" altLang="en-US"/>
              <a:t> port range’s throughput volume is rapidly increasing since the very first</a:t>
            </a:r>
            <a:r>
              <a:rPr lang="en-US" altLang="en-US" baseline="0"/>
              <a:t> day </a:t>
            </a:r>
            <a:r>
              <a:rPr lang="en-US" altLang="en-US"/>
              <a:t>came into operations in 2009</a:t>
            </a:r>
          </a:p>
          <a:p>
            <a:endParaRPr lang="en-US" altLang="en-US"/>
          </a:p>
        </p:txBody>
      </p:sp>
    </p:spTree>
    <p:extLst>
      <p:ext uri="{BB962C8B-B14F-4D97-AF65-F5344CB8AC3E}">
        <p14:creationId xmlns:p14="http://schemas.microsoft.com/office/powerpoint/2010/main" val="66213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2F8BE-7E2B-405F-9DD8-2491E04E369B}" type="slidenum">
              <a:rPr lang="en-US" smtClean="0"/>
              <a:t>9</a:t>
            </a:fld>
            <a:endParaRPr lang="en-US"/>
          </a:p>
        </p:txBody>
      </p:sp>
    </p:spTree>
    <p:extLst>
      <p:ext uri="{BB962C8B-B14F-4D97-AF65-F5344CB8AC3E}">
        <p14:creationId xmlns:p14="http://schemas.microsoft.com/office/powerpoint/2010/main" val="2281084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6993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911A76-9C9D-4B91-99ED-239BC7AF8034}" type="slidenum">
              <a:rPr lang="en-US" smtClean="0"/>
              <a:t>15</a:t>
            </a:fld>
            <a:endParaRPr lang="en-US"/>
          </a:p>
        </p:txBody>
      </p:sp>
    </p:spTree>
    <p:extLst>
      <p:ext uri="{BB962C8B-B14F-4D97-AF65-F5344CB8AC3E}">
        <p14:creationId xmlns:p14="http://schemas.microsoft.com/office/powerpoint/2010/main" val="4842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EE16E28-FF33-4290-9DB2-13E2B17D91C1}" type="datetime1">
              <a:rPr lang="en-US" altLang="ja-JP" smtClean="0"/>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BB22B0-2D16-4873-A58E-EDF2A6313EE5}" type="datetime1">
              <a:rPr lang="en-US" altLang="ja-JP" smtClean="0"/>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DC4022-DA74-406D-BC2B-CC765138D6F4}" type="datetime1">
              <a:rPr lang="en-US" altLang="ja-JP" smtClean="0"/>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9240A9-8F26-4D9B-B3B4-6D8AA14A5691}" type="datetime1">
              <a:rPr lang="en-US" altLang="ja-JP" smtClean="0"/>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2B26DC-A75C-4D03-86CB-D3CF40B5D247}" type="datetime1">
              <a:rPr lang="en-US" altLang="ja-JP" smtClean="0"/>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9A0723-5556-4945-8869-BCD62B3AE3EC}" type="datetime1">
              <a:rPr lang="en-US" altLang="ja-JP" smtClean="0"/>
              <a:t>5/25/2023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435F10-E0D2-481B-A74E-1C33B867DC1A}" type="datetime1">
              <a:rPr lang="en-US" altLang="ja-JP" smtClean="0"/>
              <a:t>5/25/2023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63F93A-0DE5-40E5-8B35-120438F9A656}" type="datetime1">
              <a:rPr lang="en-US" altLang="ja-JP" smtClean="0"/>
              <a:t>5/25/2023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49623A-E470-4F91-8C60-3807819273CE}" type="datetime1">
              <a:rPr lang="en-US" altLang="ja-JP" smtClean="0"/>
              <a:t>5/25/2023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807815-3C27-496E-9A7D-6B7BC1A89718}" type="datetime1">
              <a:rPr lang="en-US" altLang="ja-JP" smtClean="0"/>
              <a:t>5/25/2023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AF34DF-61C0-451F-BCA0-9A52149E3AFD}" type="datetime1">
              <a:rPr lang="en-US" altLang="ja-JP" smtClean="0"/>
              <a:t>5/25/2023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CC2EA8-99A0-4E14-BB5D-08284297EE8D}" type="datetime1">
              <a:rPr lang="en-US" altLang="ja-JP" smtClean="0"/>
              <a:t>5/25/2023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45.png"/><Relationship Id="rId3"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svg"/><Relationship Id="rId2" Type="http://schemas.openxmlformats.org/officeDocument/2006/relationships/image" Target="../media/image29.png"/><Relationship Id="rId16" Type="http://schemas.openxmlformats.org/officeDocument/2006/relationships/image" Target="../media/image43.png"/><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5" Type="http://schemas.openxmlformats.org/officeDocument/2006/relationships/image" Target="../media/image42.sv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chart" Target="../charts/chart8.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chart" Target="../charts/chart9.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chart" Target="../charts/chart10.xml"/></Relationships>
</file>

<file path=ppt/slides/_rels/slide1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chart" Target="../charts/char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52.sv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1.pn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1449D2-5BA7-4541-8D99-8A44C7F299BF}"/>
              </a:ext>
            </a:extLst>
          </p:cNvPr>
          <p:cNvSpPr txBox="1">
            <a:spLocks/>
          </p:cNvSpPr>
          <p:nvPr/>
        </p:nvSpPr>
        <p:spPr bwMode="auto">
          <a:xfrm>
            <a:off x="2709582" y="1028751"/>
            <a:ext cx="13090712" cy="977642"/>
          </a:xfrm>
          <a:prstGeom prst="rect">
            <a:avLst/>
          </a:prstGeom>
          <a:solidFill>
            <a:schemeClr val="bg1"/>
          </a:solidFill>
          <a:ln>
            <a:noFill/>
          </a:ln>
        </p:spPr>
        <p:txBody>
          <a:bodyPr anchor="ctr"/>
          <a:lstStyle>
            <a:lvl1pPr>
              <a:defRPr sz="2400">
                <a:solidFill>
                  <a:schemeClr val="tx1"/>
                </a:solidFill>
                <a:latin typeface="Arial" pitchFamily="34" charset="0"/>
              </a:defRPr>
            </a:lvl1pPr>
            <a:lvl2pPr>
              <a:defRPr sz="2200">
                <a:solidFill>
                  <a:schemeClr val="tx1"/>
                </a:solidFill>
                <a:latin typeface="Arial" pitchFamily="34" charset="0"/>
              </a:defRPr>
            </a:lvl2pPr>
            <a:lvl3pPr>
              <a:defRPr sz="2000">
                <a:solidFill>
                  <a:schemeClr val="tx1"/>
                </a:solidFill>
                <a:latin typeface="Arial" pitchFamily="34" charset="0"/>
              </a:defRPr>
            </a:lvl3pPr>
            <a:lvl4pPr>
              <a:defRPr>
                <a:solidFill>
                  <a:schemeClr val="tx1"/>
                </a:solidFill>
                <a:latin typeface="Arial" pitchFamily="34" charset="0"/>
              </a:defRPr>
            </a:lvl4pPr>
            <a:lvl5pPr>
              <a:defRPr sz="1600">
                <a:solidFill>
                  <a:schemeClr val="tx1"/>
                </a:solidFill>
                <a:latin typeface="Arial" pitchFamily="34" charset="0"/>
              </a:defRPr>
            </a:lvl5pPr>
            <a:lvl6pPr eaLnBrk="0" hangingPunct="0">
              <a:defRPr sz="1600">
                <a:solidFill>
                  <a:schemeClr val="tx1"/>
                </a:solidFill>
                <a:latin typeface="Arial" pitchFamily="34" charset="0"/>
              </a:defRPr>
            </a:lvl6pPr>
            <a:lvl7pPr eaLnBrk="0" hangingPunct="0">
              <a:defRPr sz="1600">
                <a:solidFill>
                  <a:schemeClr val="tx1"/>
                </a:solidFill>
                <a:latin typeface="Arial" pitchFamily="34" charset="0"/>
              </a:defRPr>
            </a:lvl7pPr>
            <a:lvl8pPr eaLnBrk="0" hangingPunct="0">
              <a:defRPr sz="1600">
                <a:solidFill>
                  <a:schemeClr val="tx1"/>
                </a:solidFill>
                <a:latin typeface="Arial" pitchFamily="34" charset="0"/>
              </a:defRPr>
            </a:lvl8pPr>
            <a:lvl9pPr eaLnBrk="0" hangingPunct="0">
              <a:defRPr sz="1600">
                <a:solidFill>
                  <a:schemeClr val="tx1"/>
                </a:solidFill>
                <a:latin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368"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368"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368" b="1" i="0" u="none" strike="noStrike" kern="1200" cap="none" spc="0" normalizeH="0" baseline="0" noProof="0" dirty="0">
                <a:ln>
                  <a:noFill/>
                </a:ln>
                <a:solidFill>
                  <a:srgbClr val="0F4DE3"/>
                </a:solidFill>
                <a:effectLst/>
                <a:uLnTx/>
                <a:uFillTx/>
                <a:latin typeface="Calibri" panose="020F0502020204030204" pitchFamily="34" charset="0"/>
                <a:ea typeface="+mn-ea"/>
                <a:cs typeface="Calibri" panose="020F0502020204030204" pitchFamily="34" charset="0"/>
              </a:rPr>
              <a:t>Tan </a:t>
            </a:r>
            <a:r>
              <a:rPr kumimoji="0" lang="en-US" altLang="en-US" sz="4368" b="1" i="0" u="none" strike="noStrike" kern="1200" cap="none" spc="0" normalizeH="0" baseline="0" noProof="0" dirty="0" err="1">
                <a:ln>
                  <a:noFill/>
                </a:ln>
                <a:solidFill>
                  <a:srgbClr val="0F4DE3"/>
                </a:solidFill>
                <a:effectLst/>
                <a:uLnTx/>
                <a:uFillTx/>
                <a:latin typeface="Calibri" panose="020F0502020204030204" pitchFamily="34" charset="0"/>
                <a:ea typeface="+mn-ea"/>
                <a:cs typeface="Calibri" panose="020F0502020204030204" pitchFamily="34" charset="0"/>
              </a:rPr>
              <a:t>Cang</a:t>
            </a:r>
            <a:r>
              <a:rPr kumimoji="0" lang="en-US" altLang="en-US" sz="4368" b="1" i="0" u="none" strike="noStrike" kern="1200" cap="none" spc="0" normalizeH="0" baseline="0" noProof="0" dirty="0">
                <a:ln>
                  <a:noFill/>
                </a:ln>
                <a:solidFill>
                  <a:srgbClr val="0F4DE3"/>
                </a:solidFill>
                <a:effectLst/>
                <a:uLnTx/>
                <a:uFillTx/>
                <a:latin typeface="Calibri" panose="020F0502020204030204" pitchFamily="34" charset="0"/>
                <a:ea typeface="+mn-ea"/>
                <a:cs typeface="Calibri" panose="020F0502020204030204" pitchFamily="34" charset="0"/>
              </a:rPr>
              <a:t> </a:t>
            </a:r>
            <a:r>
              <a:rPr kumimoji="0" lang="en-US" altLang="en-US" sz="4368" b="1" i="0" u="none" strike="noStrike" kern="1200" cap="none" spc="0" normalizeH="0" baseline="0" noProof="0" dirty="0">
                <a:ln>
                  <a:noFill/>
                </a:ln>
                <a:solidFill>
                  <a:srgbClr val="EC4E34"/>
                </a:solidFill>
                <a:effectLst/>
                <a:uLnTx/>
                <a:uFillTx/>
                <a:latin typeface="Calibri" panose="020F0502020204030204" pitchFamily="34" charset="0"/>
                <a:ea typeface="+mn-ea"/>
                <a:cs typeface="Calibri" panose="020F0502020204030204" pitchFamily="34" charset="0"/>
              </a:rPr>
              <a:t>H</a:t>
            </a:r>
            <a:r>
              <a:rPr kumimoji="0" lang="en-US" altLang="en-US" sz="4368" b="1" i="0" u="none" strike="noStrike" kern="1200" cap="none" spc="0" normalizeH="0" baseline="0" noProof="0" dirty="0">
                <a:ln>
                  <a:noFill/>
                </a:ln>
                <a:solidFill>
                  <a:srgbClr val="0F4DE3"/>
                </a:solidFill>
                <a:effectLst/>
                <a:uLnTx/>
                <a:uFillTx/>
                <a:latin typeface="Calibri" panose="020F0502020204030204" pitchFamily="34" charset="0"/>
                <a:ea typeface="+mn-ea"/>
                <a:cs typeface="Calibri" panose="020F0502020204030204" pitchFamily="34" charset="0"/>
              </a:rPr>
              <a:t>aiphong </a:t>
            </a:r>
            <a:r>
              <a:rPr kumimoji="0" lang="en-US" altLang="en-US" sz="4368" b="1" i="0" u="none" strike="noStrike" kern="1200" cap="none" spc="0" normalizeH="0" baseline="0" noProof="0" dirty="0">
                <a:ln>
                  <a:noFill/>
                </a:ln>
                <a:solidFill>
                  <a:srgbClr val="EC4E34"/>
                </a:solidFill>
                <a:effectLst/>
                <a:uLnTx/>
                <a:uFillTx/>
                <a:latin typeface="Calibri" panose="020F0502020204030204" pitchFamily="34" charset="0"/>
                <a:ea typeface="+mn-ea"/>
                <a:cs typeface="Calibri" panose="020F0502020204030204" pitchFamily="34" charset="0"/>
              </a:rPr>
              <a:t>I</a:t>
            </a:r>
            <a:r>
              <a:rPr kumimoji="0" lang="en-US" altLang="en-US" sz="4368" b="1" i="0" u="none" strike="noStrike" kern="1200" cap="none" spc="0" normalizeH="0" baseline="0" noProof="0" dirty="0">
                <a:ln>
                  <a:noFill/>
                </a:ln>
                <a:solidFill>
                  <a:srgbClr val="0F4DE3"/>
                </a:solidFill>
                <a:effectLst/>
                <a:uLnTx/>
                <a:uFillTx/>
                <a:latin typeface="Calibri" panose="020F0502020204030204" pitchFamily="34" charset="0"/>
                <a:ea typeface="+mn-ea"/>
                <a:cs typeface="Calibri" panose="020F0502020204030204" pitchFamily="34" charset="0"/>
              </a:rPr>
              <a:t>nternational </a:t>
            </a:r>
            <a:r>
              <a:rPr kumimoji="0" lang="en-US" altLang="en-US" sz="4368" b="1" i="0" u="none" strike="noStrike" kern="1200" cap="none" spc="0" normalizeH="0" baseline="0" noProof="0" dirty="0">
                <a:ln>
                  <a:noFill/>
                </a:ln>
                <a:solidFill>
                  <a:srgbClr val="EC4E34"/>
                </a:solidFill>
                <a:effectLst/>
                <a:uLnTx/>
                <a:uFillTx/>
                <a:latin typeface="Calibri" panose="020F0502020204030204" pitchFamily="34" charset="0"/>
                <a:ea typeface="+mn-ea"/>
                <a:cs typeface="Calibri" panose="020F0502020204030204" pitchFamily="34" charset="0"/>
              </a:rPr>
              <a:t>C</a:t>
            </a:r>
            <a:r>
              <a:rPr kumimoji="0" lang="en-US" altLang="en-US" sz="4368" b="1" i="0" u="none" strike="noStrike" kern="1200" cap="none" spc="0" normalizeH="0" baseline="0" noProof="0" dirty="0">
                <a:ln>
                  <a:noFill/>
                </a:ln>
                <a:solidFill>
                  <a:srgbClr val="0F4DE3"/>
                </a:solidFill>
                <a:effectLst/>
                <a:uLnTx/>
                <a:uFillTx/>
                <a:latin typeface="Calibri" panose="020F0502020204030204" pitchFamily="34" charset="0"/>
                <a:ea typeface="+mn-ea"/>
                <a:cs typeface="Calibri" panose="020F0502020204030204" pitchFamily="34" charset="0"/>
              </a:rPr>
              <a:t>ontainer </a:t>
            </a:r>
            <a:r>
              <a:rPr kumimoji="0" lang="en-US" altLang="en-US" sz="4368" b="1" i="0" u="none" strike="noStrike" kern="1200" cap="none" spc="0" normalizeH="0" baseline="0" noProof="0" dirty="0">
                <a:ln>
                  <a:noFill/>
                </a:ln>
                <a:solidFill>
                  <a:srgbClr val="EC4E34"/>
                </a:solidFill>
                <a:effectLst/>
                <a:uLnTx/>
                <a:uFillTx/>
                <a:latin typeface="Calibri" panose="020F0502020204030204" pitchFamily="34" charset="0"/>
                <a:ea typeface="+mn-ea"/>
                <a:cs typeface="Calibri" panose="020F0502020204030204" pitchFamily="34" charset="0"/>
              </a:rPr>
              <a:t>T</a:t>
            </a:r>
            <a:r>
              <a:rPr kumimoji="0" lang="en-US" altLang="en-US" sz="4368" b="1" i="0" u="none" strike="noStrike" kern="1200" cap="none" spc="0" normalizeH="0" baseline="0" noProof="0" dirty="0">
                <a:ln>
                  <a:noFill/>
                </a:ln>
                <a:solidFill>
                  <a:srgbClr val="0F4DE3"/>
                </a:solidFill>
                <a:effectLst/>
                <a:uLnTx/>
                <a:uFillTx/>
                <a:latin typeface="Calibri" panose="020F0502020204030204" pitchFamily="34" charset="0"/>
                <a:ea typeface="+mn-ea"/>
                <a:cs typeface="Calibri" panose="020F0502020204030204" pitchFamily="34" charset="0"/>
              </a:rPr>
              <a:t>erminal</a:t>
            </a:r>
            <a:endParaRPr kumimoji="0" lang="en-US" altLang="en-US" sz="4368" b="0" i="0" u="none" strike="noStrike" kern="1200" cap="none" spc="0" normalizeH="0" baseline="0" noProof="0" dirty="0">
              <a:ln>
                <a:noFill/>
              </a:ln>
              <a:solidFill>
                <a:srgbClr val="0F4DE3"/>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altLang="en-US" sz="4368"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altLang="en-US" sz="4368"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圖片 2">
            <a:extLst>
              <a:ext uri="{FF2B5EF4-FFF2-40B4-BE49-F238E27FC236}">
                <a16:creationId xmlns:a16="http://schemas.microsoft.com/office/drawing/2014/main" id="{60968409-B837-4B5E-8C52-ED72D9F3AB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3404" y="275295"/>
            <a:ext cx="2201195" cy="977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153FF8B2-CCA7-4468-8564-8AB78C595852}"/>
              </a:ext>
            </a:extLst>
          </p:cNvPr>
          <p:cNvSpPr txBox="1"/>
          <p:nvPr/>
        </p:nvSpPr>
        <p:spPr>
          <a:xfrm>
            <a:off x="110938" y="3478481"/>
            <a:ext cx="182880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75B57"/>
                </a:solidFill>
                <a:effectLst/>
                <a:uLnTx/>
                <a:uFillTx/>
                <a:latin typeface="Calibri" panose="020F0502020204030204" pitchFamily="34" charset="0"/>
                <a:ea typeface="+mn-ea"/>
                <a:cs typeface="Calibri" panose="020F0502020204030204" pitchFamily="34" charset="0"/>
              </a:rPr>
              <a:t>Welcome the delegation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75B57"/>
                </a:solidFill>
                <a:effectLst/>
                <a:uLnTx/>
                <a:uFillTx/>
                <a:latin typeface="Calibri" panose="020F0502020204030204" pitchFamily="34" charset="0"/>
                <a:ea typeface="+mn-ea"/>
                <a:cs typeface="Calibri" panose="020F0502020204030204" pitchFamily="34" charset="0"/>
              </a:rPr>
              <a:t>from Regional Container Lines</a:t>
            </a:r>
          </a:p>
        </p:txBody>
      </p:sp>
      <p:sp>
        <p:nvSpPr>
          <p:cNvPr id="8" name="TextBox 7">
            <a:extLst>
              <a:ext uri="{FF2B5EF4-FFF2-40B4-BE49-F238E27FC236}">
                <a16:creationId xmlns:a16="http://schemas.microsoft.com/office/drawing/2014/main" id="{7DEB21A8-2F21-47B3-BDE2-748F567EAAF1}"/>
              </a:ext>
            </a:extLst>
          </p:cNvPr>
          <p:cNvSpPr txBox="1"/>
          <p:nvPr/>
        </p:nvSpPr>
        <p:spPr>
          <a:xfrm>
            <a:off x="2487706" y="9258249"/>
            <a:ext cx="13312588" cy="7195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76" b="0" i="1" u="none" strike="noStrike" kern="1200" cap="none" spc="0" normalizeH="0" baseline="0" noProof="0" dirty="0">
                <a:ln>
                  <a:noFill/>
                </a:ln>
                <a:solidFill>
                  <a:srgbClr val="A066CB"/>
                </a:solidFill>
                <a:effectLst/>
                <a:uLnTx/>
                <a:uFillTx/>
                <a:latin typeface="Calibri"/>
                <a:ea typeface="+mn-ea"/>
                <a:cs typeface="+mn-cs"/>
              </a:rPr>
              <a:t>Hai Phong, May 2023</a:t>
            </a:r>
          </a:p>
        </p:txBody>
      </p:sp>
    </p:spTree>
    <p:extLst>
      <p:ext uri="{BB962C8B-B14F-4D97-AF65-F5344CB8AC3E}">
        <p14:creationId xmlns:p14="http://schemas.microsoft.com/office/powerpoint/2010/main" val="2603814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6040" y="1646632"/>
            <a:ext cx="2076195" cy="2076195"/>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7927" y="1566542"/>
            <a:ext cx="2076195" cy="2076195"/>
          </a:xfrm>
          <a:prstGeom prst="rect">
            <a:avLst/>
          </a:prstGeom>
        </p:spPr>
      </p:pic>
      <p:grpSp>
        <p:nvGrpSpPr>
          <p:cNvPr id="9" name="Group 8">
            <a:extLst>
              <a:ext uri="{FF2B5EF4-FFF2-40B4-BE49-F238E27FC236}">
                <a16:creationId xmlns:a16="http://schemas.microsoft.com/office/drawing/2014/main" id="{E3B10822-4AF7-238A-F591-E7B455F1C6AF}"/>
              </a:ext>
            </a:extLst>
          </p:cNvPr>
          <p:cNvGrpSpPr/>
          <p:nvPr/>
        </p:nvGrpSpPr>
        <p:grpSpPr>
          <a:xfrm>
            <a:off x="9409228" y="2373797"/>
            <a:ext cx="8102154" cy="4534319"/>
            <a:chOff x="12051534" y="3407885"/>
            <a:chExt cx="4685958" cy="4275685"/>
          </a:xfrm>
        </p:grpSpPr>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51534" y="3407885"/>
              <a:ext cx="507669" cy="824092"/>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096785" y="4398698"/>
              <a:ext cx="507669" cy="84745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096785" y="5412872"/>
              <a:ext cx="493052" cy="67389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194108" y="6252910"/>
              <a:ext cx="395729" cy="590622"/>
            </a:xfrm>
            <a:prstGeom prst="rect">
              <a:avLst/>
            </a:prstGeom>
          </p:spPr>
        </p:pic>
        <p:pic>
          <p:nvPicPr>
            <p:cNvPr id="25" name="Picture 2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171499" y="7009680"/>
              <a:ext cx="553725" cy="673890"/>
            </a:xfrm>
            <a:prstGeom prst="rect">
              <a:avLst/>
            </a:prstGeom>
          </p:spPr>
        </p:pic>
        <p:sp>
          <p:nvSpPr>
            <p:cNvPr id="26" name="TextBox 26"/>
            <p:cNvSpPr txBox="1"/>
            <p:nvPr/>
          </p:nvSpPr>
          <p:spPr>
            <a:xfrm>
              <a:off x="12891245" y="3421682"/>
              <a:ext cx="3846247" cy="4163224"/>
            </a:xfrm>
            <a:prstGeom prst="rect">
              <a:avLst/>
            </a:prstGeom>
          </p:spPr>
          <p:txBody>
            <a:bodyPr wrap="square" lIns="0" tIns="0" rIns="0" bIns="0" rtlCol="0" anchor="t">
              <a:spAutoFit/>
            </a:bodyPr>
            <a:lstStyle/>
            <a:p>
              <a:pPr algn="just">
                <a:lnSpc>
                  <a:spcPts val="3199"/>
                </a:lnSpc>
              </a:pPr>
              <a:r>
                <a:rPr lang="en-US" sz="2000" b="1" spc="-4" dirty="0">
                  <a:solidFill>
                    <a:srgbClr val="000000"/>
                  </a:solidFill>
                  <a:latin typeface="+mj-lt"/>
                </a:rPr>
                <a:t>Integrated to e-Customs (Declaration via Internet, Submission of Manifest by EDI)</a:t>
              </a:r>
            </a:p>
            <a:p>
              <a:pPr algn="just">
                <a:lnSpc>
                  <a:spcPts val="2296"/>
                </a:lnSpc>
              </a:pPr>
              <a:endParaRPr lang="en-US" sz="2000" b="1" spc="-4" dirty="0">
                <a:solidFill>
                  <a:srgbClr val="000000"/>
                </a:solidFill>
                <a:latin typeface="+mj-lt"/>
              </a:endParaRPr>
            </a:p>
            <a:p>
              <a:pPr algn="just">
                <a:lnSpc>
                  <a:spcPts val="4272"/>
                </a:lnSpc>
              </a:pPr>
              <a:r>
                <a:rPr lang="en-US" sz="2000" b="1" spc="-4" dirty="0">
                  <a:solidFill>
                    <a:srgbClr val="000000"/>
                  </a:solidFill>
                  <a:latin typeface="+mj-lt"/>
                </a:rPr>
                <a:t>Linked with X-ray container scanner for the Customs inspection</a:t>
              </a:r>
            </a:p>
            <a:p>
              <a:pPr algn="just">
                <a:lnSpc>
                  <a:spcPts val="2296"/>
                </a:lnSpc>
              </a:pPr>
              <a:r>
                <a:rPr lang="en-US" sz="2000" b="1" spc="-114" dirty="0">
                  <a:solidFill>
                    <a:srgbClr val="000000"/>
                  </a:solidFill>
                  <a:latin typeface="+mj-lt"/>
                </a:rPr>
                <a:t> </a:t>
              </a:r>
            </a:p>
            <a:p>
              <a:pPr algn="just">
                <a:lnSpc>
                  <a:spcPts val="4272"/>
                </a:lnSpc>
              </a:pPr>
              <a:r>
                <a:rPr lang="en-US" sz="2000" b="1" spc="-4" dirty="0">
                  <a:solidFill>
                    <a:srgbClr val="000000"/>
                  </a:solidFill>
                  <a:latin typeface="+mj-lt"/>
                </a:rPr>
                <a:t>Link with e-banking</a:t>
              </a:r>
            </a:p>
            <a:p>
              <a:pPr algn="just">
                <a:lnSpc>
                  <a:spcPts val="2296"/>
                </a:lnSpc>
              </a:pPr>
              <a:endParaRPr lang="en-US" sz="2000" b="1" spc="-4" dirty="0">
                <a:solidFill>
                  <a:srgbClr val="000000"/>
                </a:solidFill>
                <a:latin typeface="+mj-lt"/>
              </a:endParaRPr>
            </a:p>
            <a:p>
              <a:pPr algn="just">
                <a:lnSpc>
                  <a:spcPts val="3199"/>
                </a:lnSpc>
              </a:pPr>
              <a:r>
                <a:rPr lang="en-US" sz="2000" b="1" spc="-4" dirty="0">
                  <a:solidFill>
                    <a:srgbClr val="000000"/>
                  </a:solidFill>
                  <a:latin typeface="+mj-lt"/>
                </a:rPr>
                <a:t>100% online procedure by EPORT for both inbound &amp; outbound containers</a:t>
              </a:r>
            </a:p>
            <a:p>
              <a:pPr algn="just">
                <a:lnSpc>
                  <a:spcPts val="3199"/>
                </a:lnSpc>
              </a:pPr>
              <a:endParaRPr lang="en-US" sz="2000" b="1" spc="-4" dirty="0">
                <a:solidFill>
                  <a:srgbClr val="000000"/>
                </a:solidFill>
                <a:latin typeface="+mj-lt"/>
              </a:endParaRPr>
            </a:p>
            <a:p>
              <a:pPr algn="just">
                <a:lnSpc>
                  <a:spcPts val="3199"/>
                </a:lnSpc>
              </a:pPr>
              <a:r>
                <a:rPr lang="en-US" sz="2000" b="1" spc="-114" dirty="0">
                  <a:solidFill>
                    <a:srgbClr val="000000"/>
                  </a:solidFill>
                  <a:latin typeface="+mj-lt"/>
                </a:rPr>
                <a:t>More than 18 shipping lines have used electronic delivery orders (EDO)</a:t>
              </a:r>
            </a:p>
          </p:txBody>
        </p:sp>
      </p:grpSp>
      <p:grpSp>
        <p:nvGrpSpPr>
          <p:cNvPr id="4" name="Group 3">
            <a:extLst>
              <a:ext uri="{FF2B5EF4-FFF2-40B4-BE49-F238E27FC236}">
                <a16:creationId xmlns:a16="http://schemas.microsoft.com/office/drawing/2014/main" id="{D18AEE2F-5B6D-ED85-B0F0-39BDAEE26081}"/>
              </a:ext>
            </a:extLst>
          </p:cNvPr>
          <p:cNvGrpSpPr/>
          <p:nvPr/>
        </p:nvGrpSpPr>
        <p:grpSpPr>
          <a:xfrm>
            <a:off x="9106989" y="1450673"/>
            <a:ext cx="4456611" cy="798640"/>
            <a:chOff x="11645089" y="1627602"/>
            <a:chExt cx="4667522" cy="1062509"/>
          </a:xfrm>
        </p:grpSpPr>
        <p:grpSp>
          <p:nvGrpSpPr>
            <p:cNvPr id="12" name="Group 12"/>
            <p:cNvGrpSpPr/>
            <p:nvPr/>
          </p:nvGrpSpPr>
          <p:grpSpPr>
            <a:xfrm rot="-10800000">
              <a:off x="11645089" y="1627602"/>
              <a:ext cx="4667522" cy="1062509"/>
              <a:chOff x="0" y="0"/>
              <a:chExt cx="16332923" cy="3416300"/>
            </a:xfrm>
            <a:solidFill>
              <a:srgbClr val="A066CB"/>
            </a:solidFill>
          </p:grpSpPr>
          <p:sp>
            <p:nvSpPr>
              <p:cNvPr id="13" name="Freeform 13"/>
              <p:cNvSpPr/>
              <p:nvPr/>
            </p:nvSpPr>
            <p:spPr>
              <a:xfrm>
                <a:off x="0" y="0"/>
                <a:ext cx="16332922" cy="3416300"/>
              </a:xfrm>
              <a:custGeom>
                <a:avLst/>
                <a:gdLst/>
                <a:ahLst/>
                <a:cxnLst/>
                <a:rect l="l" t="t" r="r" b="b"/>
                <a:pathLst>
                  <a:path w="16332922" h="3416300">
                    <a:moveTo>
                      <a:pt x="9617960" y="0"/>
                    </a:moveTo>
                    <a:lnTo>
                      <a:pt x="993140" y="0"/>
                    </a:lnTo>
                    <a:lnTo>
                      <a:pt x="3810" y="1699260"/>
                    </a:lnTo>
                    <a:lnTo>
                      <a:pt x="0" y="1706880"/>
                    </a:lnTo>
                    <a:lnTo>
                      <a:pt x="993140" y="3416300"/>
                    </a:lnTo>
                    <a:lnTo>
                      <a:pt x="16332922" y="3416300"/>
                    </a:lnTo>
                    <a:lnTo>
                      <a:pt x="16332922" y="0"/>
                    </a:lnTo>
                    <a:lnTo>
                      <a:pt x="9617959" y="0"/>
                    </a:lnTo>
                    <a:close/>
                    <a:moveTo>
                      <a:pt x="16307522" y="3390900"/>
                    </a:moveTo>
                    <a:lnTo>
                      <a:pt x="1007110" y="3390900"/>
                    </a:lnTo>
                    <a:lnTo>
                      <a:pt x="29210" y="1708150"/>
                    </a:lnTo>
                    <a:lnTo>
                      <a:pt x="1007110" y="25400"/>
                    </a:lnTo>
                    <a:lnTo>
                      <a:pt x="16307522" y="25400"/>
                    </a:lnTo>
                    <a:lnTo>
                      <a:pt x="16307522" y="3390900"/>
                    </a:lnTo>
                    <a:close/>
                    <a:moveTo>
                      <a:pt x="9617960" y="177800"/>
                    </a:moveTo>
                    <a:lnTo>
                      <a:pt x="16155122" y="177800"/>
                    </a:lnTo>
                    <a:lnTo>
                      <a:pt x="16155122" y="3263900"/>
                    </a:lnTo>
                    <a:lnTo>
                      <a:pt x="1098550" y="3263900"/>
                    </a:lnTo>
                    <a:lnTo>
                      <a:pt x="201930" y="1720850"/>
                    </a:lnTo>
                    <a:lnTo>
                      <a:pt x="1098550" y="177800"/>
                    </a:lnTo>
                    <a:lnTo>
                      <a:pt x="9617959" y="177800"/>
                    </a:lnTo>
                    <a:close/>
                  </a:path>
                </a:pathLst>
              </a:custGeom>
              <a:grpFill/>
              <a:ln>
                <a:solidFill>
                  <a:srgbClr val="A066CB"/>
                </a:solidFill>
              </a:ln>
            </p:spPr>
          </p:sp>
        </p:grpSp>
        <p:sp>
          <p:nvSpPr>
            <p:cNvPr id="27" name="TextBox 27"/>
            <p:cNvSpPr txBox="1"/>
            <p:nvPr/>
          </p:nvSpPr>
          <p:spPr>
            <a:xfrm>
              <a:off x="11683852" y="1839083"/>
              <a:ext cx="4328500" cy="385105"/>
            </a:xfrm>
            <a:prstGeom prst="rect">
              <a:avLst/>
            </a:prstGeom>
          </p:spPr>
          <p:txBody>
            <a:bodyPr wrap="square" lIns="0" tIns="0" rIns="0" bIns="0" rtlCol="0" anchor="t">
              <a:spAutoFit/>
            </a:bodyPr>
            <a:lstStyle/>
            <a:p>
              <a:pPr algn="ctr">
                <a:lnSpc>
                  <a:spcPts val="3263"/>
                </a:lnSpc>
              </a:pPr>
              <a:r>
                <a:rPr lang="en-US" sz="2000" b="1" dirty="0">
                  <a:solidFill>
                    <a:srgbClr val="F7F8F3"/>
                  </a:solidFill>
                  <a:latin typeface="+mj-lt"/>
                </a:rPr>
                <a:t>https://eport.saigonnewport.com.vn</a:t>
              </a:r>
            </a:p>
          </p:txBody>
        </p:sp>
      </p:grpSp>
      <p:sp>
        <p:nvSpPr>
          <p:cNvPr id="28" name="TextBox 28"/>
          <p:cNvSpPr txBox="1"/>
          <p:nvPr/>
        </p:nvSpPr>
        <p:spPr>
          <a:xfrm>
            <a:off x="8730569" y="385877"/>
            <a:ext cx="8780812" cy="992901"/>
          </a:xfrm>
          <a:prstGeom prst="rect">
            <a:avLst/>
          </a:prstGeom>
        </p:spPr>
        <p:txBody>
          <a:bodyPr lIns="0" tIns="0" rIns="0" bIns="0" rtlCol="0" anchor="t">
            <a:spAutoFit/>
          </a:bodyPr>
          <a:lstStyle/>
          <a:p>
            <a:pPr algn="ctr">
              <a:lnSpc>
                <a:spcPts val="8448"/>
              </a:lnSpc>
              <a:spcBef>
                <a:spcPct val="0"/>
              </a:spcBef>
            </a:pPr>
            <a:r>
              <a:rPr lang="en-US" sz="6034" b="1" dirty="0">
                <a:solidFill>
                  <a:srgbClr val="FFFFFF"/>
                </a:solidFill>
                <a:latin typeface="Muli Black" panose="020B0604020202020204" charset="0"/>
              </a:rPr>
              <a:t>Advantage – IT System</a:t>
            </a:r>
          </a:p>
        </p:txBody>
      </p:sp>
      <p:grpSp>
        <p:nvGrpSpPr>
          <p:cNvPr id="2" name="Group 1">
            <a:extLst>
              <a:ext uri="{FF2B5EF4-FFF2-40B4-BE49-F238E27FC236}">
                <a16:creationId xmlns:a16="http://schemas.microsoft.com/office/drawing/2014/main" id="{144B49E4-AF24-1C4D-8EDC-196BF1884994}"/>
              </a:ext>
            </a:extLst>
          </p:cNvPr>
          <p:cNvGrpSpPr/>
          <p:nvPr/>
        </p:nvGrpSpPr>
        <p:grpSpPr>
          <a:xfrm>
            <a:off x="382165" y="1859050"/>
            <a:ext cx="5517965" cy="5504289"/>
            <a:chOff x="637844" y="3369780"/>
            <a:chExt cx="6246833" cy="6229905"/>
          </a:xfrm>
        </p:grpSpPr>
        <p:grpSp>
          <p:nvGrpSpPr>
            <p:cNvPr id="16" name="Group 16"/>
            <p:cNvGrpSpPr/>
            <p:nvPr/>
          </p:nvGrpSpPr>
          <p:grpSpPr>
            <a:xfrm rot="-5400000">
              <a:off x="3526173" y="4173833"/>
              <a:ext cx="1874185" cy="4828648"/>
              <a:chOff x="0" y="0"/>
              <a:chExt cx="5080000" cy="13088104"/>
            </a:xfrm>
          </p:grpSpPr>
          <p:sp>
            <p:nvSpPr>
              <p:cNvPr id="17" name="Freeform 17"/>
              <p:cNvSpPr/>
              <p:nvPr/>
            </p:nvSpPr>
            <p:spPr>
              <a:xfrm>
                <a:off x="0" y="1243330"/>
                <a:ext cx="5080000" cy="11844773"/>
              </a:xfrm>
              <a:custGeom>
                <a:avLst/>
                <a:gdLst/>
                <a:ahLst/>
                <a:cxnLst/>
                <a:rect l="l" t="t" r="r" b="b"/>
                <a:pathLst>
                  <a:path w="5080000" h="11844773">
                    <a:moveTo>
                      <a:pt x="5080000" y="1466850"/>
                    </a:moveTo>
                    <a:lnTo>
                      <a:pt x="5080000" y="11844773"/>
                    </a:lnTo>
                    <a:lnTo>
                      <a:pt x="0" y="11844773"/>
                    </a:lnTo>
                    <a:lnTo>
                      <a:pt x="0" y="1466850"/>
                    </a:lnTo>
                    <a:lnTo>
                      <a:pt x="2540000" y="0"/>
                    </a:lnTo>
                    <a:close/>
                  </a:path>
                </a:pathLst>
              </a:custGeom>
              <a:solidFill>
                <a:srgbClr val="0183CF"/>
              </a:solidFill>
            </p:spPr>
          </p:sp>
          <p:sp>
            <p:nvSpPr>
              <p:cNvPr id="18" name="Freeform 18"/>
              <p:cNvSpPr/>
              <p:nvPr/>
            </p:nvSpPr>
            <p:spPr>
              <a:xfrm>
                <a:off x="0" y="0"/>
                <a:ext cx="5080000" cy="2710180"/>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C6149"/>
              </a:solidFill>
            </p:spPr>
          </p:sp>
        </p:grpSp>
        <p:grpSp>
          <p:nvGrpSpPr>
            <p:cNvPr id="19" name="Group 19"/>
            <p:cNvGrpSpPr/>
            <p:nvPr/>
          </p:nvGrpSpPr>
          <p:grpSpPr>
            <a:xfrm rot="-5400000">
              <a:off x="2824167" y="5539176"/>
              <a:ext cx="1874186" cy="6246831"/>
              <a:chOff x="0" y="0"/>
              <a:chExt cx="5080002" cy="16932105"/>
            </a:xfrm>
          </p:grpSpPr>
          <p:sp>
            <p:nvSpPr>
              <p:cNvPr id="20" name="Freeform 20"/>
              <p:cNvSpPr/>
              <p:nvPr/>
            </p:nvSpPr>
            <p:spPr>
              <a:xfrm>
                <a:off x="2" y="1243329"/>
                <a:ext cx="5080000" cy="15688776"/>
              </a:xfrm>
              <a:custGeom>
                <a:avLst/>
                <a:gdLst/>
                <a:ahLst/>
                <a:cxnLst/>
                <a:rect l="l" t="t" r="r" b="b"/>
                <a:pathLst>
                  <a:path w="5080000" h="15688776">
                    <a:moveTo>
                      <a:pt x="5080000" y="1466850"/>
                    </a:moveTo>
                    <a:lnTo>
                      <a:pt x="5080000" y="15688776"/>
                    </a:lnTo>
                    <a:lnTo>
                      <a:pt x="0" y="15688776"/>
                    </a:lnTo>
                    <a:lnTo>
                      <a:pt x="0" y="1466850"/>
                    </a:lnTo>
                    <a:lnTo>
                      <a:pt x="2540000" y="0"/>
                    </a:lnTo>
                    <a:close/>
                  </a:path>
                </a:pathLst>
              </a:custGeom>
              <a:solidFill>
                <a:srgbClr val="0183CF"/>
              </a:solidFill>
            </p:spPr>
          </p:sp>
          <p:sp>
            <p:nvSpPr>
              <p:cNvPr id="21" name="Freeform 21"/>
              <p:cNvSpPr/>
              <p:nvPr/>
            </p:nvSpPr>
            <p:spPr>
              <a:xfrm>
                <a:off x="0" y="0"/>
                <a:ext cx="5080000" cy="2710180"/>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C6149"/>
              </a:solidFill>
            </p:spPr>
          </p:sp>
        </p:grpSp>
        <p:grpSp>
          <p:nvGrpSpPr>
            <p:cNvPr id="22" name="Group 22"/>
            <p:cNvGrpSpPr/>
            <p:nvPr/>
          </p:nvGrpSpPr>
          <p:grpSpPr>
            <a:xfrm rot="-5400000">
              <a:off x="4344988" y="2887075"/>
              <a:ext cx="1874185" cy="3205192"/>
              <a:chOff x="0" y="0"/>
              <a:chExt cx="5080000" cy="8687708"/>
            </a:xfrm>
          </p:grpSpPr>
          <p:sp>
            <p:nvSpPr>
              <p:cNvPr id="23" name="Freeform 23"/>
              <p:cNvSpPr/>
              <p:nvPr/>
            </p:nvSpPr>
            <p:spPr>
              <a:xfrm>
                <a:off x="0" y="1243330"/>
                <a:ext cx="5080000" cy="7444378"/>
              </a:xfrm>
              <a:custGeom>
                <a:avLst/>
                <a:gdLst/>
                <a:ahLst/>
                <a:cxnLst/>
                <a:rect l="l" t="t" r="r" b="b"/>
                <a:pathLst>
                  <a:path w="5080000" h="7444378">
                    <a:moveTo>
                      <a:pt x="5080000" y="1466850"/>
                    </a:moveTo>
                    <a:lnTo>
                      <a:pt x="5080000" y="7444378"/>
                    </a:lnTo>
                    <a:lnTo>
                      <a:pt x="0" y="7444378"/>
                    </a:lnTo>
                    <a:lnTo>
                      <a:pt x="0" y="1466850"/>
                    </a:lnTo>
                    <a:lnTo>
                      <a:pt x="2540000" y="0"/>
                    </a:lnTo>
                    <a:close/>
                  </a:path>
                </a:pathLst>
              </a:custGeom>
              <a:solidFill>
                <a:srgbClr val="0183CF"/>
              </a:solidFill>
            </p:spPr>
          </p:sp>
          <p:sp>
            <p:nvSpPr>
              <p:cNvPr id="24" name="Freeform 24"/>
              <p:cNvSpPr/>
              <p:nvPr/>
            </p:nvSpPr>
            <p:spPr>
              <a:xfrm>
                <a:off x="0" y="0"/>
                <a:ext cx="5080000" cy="2710180"/>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C6149"/>
              </a:solidFill>
            </p:spPr>
          </p:sp>
        </p:grpSp>
        <p:sp>
          <p:nvSpPr>
            <p:cNvPr id="29" name="TextBox 29"/>
            <p:cNvSpPr txBox="1"/>
            <p:nvPr/>
          </p:nvSpPr>
          <p:spPr>
            <a:xfrm>
              <a:off x="1462722" y="7807705"/>
              <a:ext cx="5271288" cy="1655097"/>
            </a:xfrm>
            <a:prstGeom prst="rect">
              <a:avLst/>
            </a:prstGeom>
          </p:spPr>
          <p:txBody>
            <a:bodyPr lIns="0" tIns="0" rIns="0" bIns="0" rtlCol="0" anchor="t">
              <a:spAutoFit/>
            </a:bodyPr>
            <a:lstStyle/>
            <a:p>
              <a:pPr marL="519939" lvl="1" indent="-259970">
                <a:lnSpc>
                  <a:spcPts val="2889"/>
                </a:lnSpc>
                <a:buFont typeface="Arial"/>
                <a:buChar char="•"/>
              </a:pPr>
              <a:r>
                <a:rPr lang="en-US" sz="2000" b="1" spc="21" dirty="0">
                  <a:solidFill>
                    <a:srgbClr val="FFFFFF"/>
                  </a:solidFill>
                  <a:latin typeface="+mj-lt"/>
                </a:rPr>
                <a:t>Auto Planning of Shipside &amp; Container Yard</a:t>
              </a:r>
            </a:p>
            <a:p>
              <a:pPr marL="519939" lvl="1" indent="-259970">
                <a:lnSpc>
                  <a:spcPts val="2889"/>
                </a:lnSpc>
                <a:buFont typeface="Arial"/>
                <a:buChar char="•"/>
              </a:pPr>
              <a:r>
                <a:rPr lang="en-US" sz="2000" b="1" spc="21" dirty="0">
                  <a:solidFill>
                    <a:srgbClr val="FFFFFF"/>
                  </a:solidFill>
                  <a:latin typeface="+mj-lt"/>
                </a:rPr>
                <a:t>Container Handling Equipment Assignment </a:t>
              </a:r>
            </a:p>
          </p:txBody>
        </p:sp>
        <p:sp>
          <p:nvSpPr>
            <p:cNvPr id="30" name="TextBox 30"/>
            <p:cNvSpPr txBox="1"/>
            <p:nvPr/>
          </p:nvSpPr>
          <p:spPr>
            <a:xfrm>
              <a:off x="4432569" y="3369780"/>
              <a:ext cx="2301442" cy="1815049"/>
            </a:xfrm>
            <a:prstGeom prst="rect">
              <a:avLst/>
            </a:prstGeom>
          </p:spPr>
          <p:txBody>
            <a:bodyPr lIns="0" tIns="0" rIns="0" bIns="0" rtlCol="0" anchor="t">
              <a:spAutoFit/>
            </a:bodyPr>
            <a:lstStyle/>
            <a:p>
              <a:pPr algn="ctr">
                <a:lnSpc>
                  <a:spcPts val="6098"/>
                </a:lnSpc>
                <a:spcBef>
                  <a:spcPct val="0"/>
                </a:spcBef>
              </a:pPr>
              <a:r>
                <a:rPr lang="en-US" sz="4356" b="1" dirty="0">
                  <a:solidFill>
                    <a:srgbClr val="FFFFFF"/>
                  </a:solidFill>
                  <a:latin typeface="+mj-lt"/>
                </a:rPr>
                <a:t>TOPS </a:t>
              </a:r>
            </a:p>
            <a:p>
              <a:pPr algn="ctr">
                <a:lnSpc>
                  <a:spcPts val="1676"/>
                </a:lnSpc>
                <a:spcBef>
                  <a:spcPct val="0"/>
                </a:spcBef>
              </a:pPr>
              <a:r>
                <a:rPr lang="en-US" sz="1197" b="1" dirty="0">
                  <a:solidFill>
                    <a:srgbClr val="FFFFFF"/>
                  </a:solidFill>
                  <a:latin typeface="+mj-lt"/>
                </a:rPr>
                <a:t>(Terminal Operations Package System) </a:t>
              </a:r>
            </a:p>
            <a:p>
              <a:pPr algn="ctr">
                <a:lnSpc>
                  <a:spcPts val="2406"/>
                </a:lnSpc>
                <a:spcBef>
                  <a:spcPct val="0"/>
                </a:spcBef>
              </a:pPr>
              <a:r>
                <a:rPr lang="en-US" sz="1718" b="1" dirty="0">
                  <a:solidFill>
                    <a:srgbClr val="FFFFFF"/>
                  </a:solidFill>
                  <a:latin typeface="+mj-lt"/>
                </a:rPr>
                <a:t>architected by RBS, Australia</a:t>
              </a:r>
            </a:p>
          </p:txBody>
        </p:sp>
        <p:sp>
          <p:nvSpPr>
            <p:cNvPr id="31" name="TextBox 31"/>
            <p:cNvSpPr txBox="1"/>
            <p:nvPr/>
          </p:nvSpPr>
          <p:spPr>
            <a:xfrm>
              <a:off x="2657680" y="5715814"/>
              <a:ext cx="4180058" cy="1715261"/>
            </a:xfrm>
            <a:prstGeom prst="rect">
              <a:avLst/>
            </a:prstGeom>
          </p:spPr>
          <p:txBody>
            <a:bodyPr wrap="square" lIns="0" tIns="0" rIns="0" bIns="0" rtlCol="0" anchor="t">
              <a:spAutoFit/>
            </a:bodyPr>
            <a:lstStyle/>
            <a:p>
              <a:pPr marL="464292" lvl="1" indent="-232146">
                <a:lnSpc>
                  <a:spcPts val="3010"/>
                </a:lnSpc>
                <a:buFont typeface="Arial"/>
                <a:buChar char="•"/>
              </a:pPr>
              <a:r>
                <a:rPr lang="en-US" sz="2150" b="1" dirty="0">
                  <a:solidFill>
                    <a:srgbClr val="FFFFFF"/>
                  </a:solidFill>
                  <a:latin typeface="+mj-lt"/>
                </a:rPr>
                <a:t>Real-time Container Location Report</a:t>
              </a:r>
            </a:p>
            <a:p>
              <a:pPr marL="464292" lvl="1" indent="-232146">
                <a:lnSpc>
                  <a:spcPts val="3010"/>
                </a:lnSpc>
                <a:buFont typeface="Arial"/>
                <a:buChar char="•"/>
              </a:pPr>
              <a:r>
                <a:rPr lang="en-US" sz="2150" b="1" dirty="0">
                  <a:solidFill>
                    <a:srgbClr val="FFFFFF"/>
                  </a:solidFill>
                  <a:latin typeface="+mj-lt"/>
                </a:rPr>
                <a:t>Wireless Devices. Hand-held, DGPS</a:t>
              </a:r>
            </a:p>
          </p:txBody>
        </p:sp>
      </p:grpSp>
      <p:grpSp>
        <p:nvGrpSpPr>
          <p:cNvPr id="3" name="Group 2">
            <a:extLst>
              <a:ext uri="{FF2B5EF4-FFF2-40B4-BE49-F238E27FC236}">
                <a16:creationId xmlns:a16="http://schemas.microsoft.com/office/drawing/2014/main" id="{A465EC9A-8529-3BB4-6AF8-709D234E9569}"/>
              </a:ext>
            </a:extLst>
          </p:cNvPr>
          <p:cNvGrpSpPr/>
          <p:nvPr/>
        </p:nvGrpSpPr>
        <p:grpSpPr>
          <a:xfrm>
            <a:off x="6026395" y="1452437"/>
            <a:ext cx="2965205" cy="5910901"/>
            <a:chOff x="6877590" y="1562100"/>
            <a:chExt cx="4518647" cy="8638386"/>
          </a:xfrm>
        </p:grpSpPr>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877590" y="1562100"/>
              <a:ext cx="4518647" cy="8638386"/>
            </a:xfrm>
            <a:prstGeom prst="rect">
              <a:avLst/>
            </a:prstGeom>
          </p:spPr>
        </p:pic>
        <p:pic>
          <p:nvPicPr>
            <p:cNvPr id="11" name="Picture 11"/>
            <p:cNvPicPr>
              <a:picLocks noChangeAspect="1"/>
            </p:cNvPicPr>
            <p:nvPr/>
          </p:nvPicPr>
          <p:blipFill>
            <a:blip r:embed="rId18"/>
            <a:srcRect l="574" t="3652" r="758" b="3652"/>
            <a:stretch>
              <a:fillRect/>
            </a:stretch>
          </p:blipFill>
          <p:spPr>
            <a:xfrm>
              <a:off x="7146228" y="2427927"/>
              <a:ext cx="3995543" cy="6830637"/>
            </a:xfrm>
            <a:prstGeom prst="rect">
              <a:avLst/>
            </a:prstGeom>
          </p:spPr>
        </p:pic>
      </p:grpSp>
      <p:sp>
        <p:nvSpPr>
          <p:cNvPr id="38" name="Title 1">
            <a:extLst>
              <a:ext uri="{FF2B5EF4-FFF2-40B4-BE49-F238E27FC236}">
                <a16:creationId xmlns:a16="http://schemas.microsoft.com/office/drawing/2014/main" id="{F647784A-2892-FA9D-24B4-FABDB812841F}"/>
              </a:ext>
            </a:extLst>
          </p:cNvPr>
          <p:cNvSpPr txBox="1">
            <a:spLocks/>
          </p:cNvSpPr>
          <p:nvPr/>
        </p:nvSpPr>
        <p:spPr bwMode="auto">
          <a:xfrm>
            <a:off x="3205181" y="193839"/>
            <a:ext cx="10474420" cy="707886"/>
          </a:xfrm>
          <a:prstGeom prst="rect">
            <a:avLst/>
          </a:prstGeom>
          <a:noFill/>
          <a:ln w="9525">
            <a:noFill/>
            <a:miter lim="800000"/>
            <a:headEnd/>
            <a:tailEnd/>
          </a:ln>
        </p:spPr>
        <p:txBody>
          <a:bodyPr wrap="square">
            <a:spAutoFit/>
          </a:bodyPr>
          <a:lstStyle/>
          <a:p>
            <a:pPr>
              <a:defRPr/>
            </a:pPr>
            <a:r>
              <a:rPr lang="en-US" altLang="en-US" sz="4000" b="1" dirty="0">
                <a:latin typeface="+mj-lt"/>
                <a:cs typeface="Times New Roman" panose="02020603050405020304" pitchFamily="18" charset="0"/>
              </a:rPr>
              <a:t>TC-HICT - IT Function / Container scanner</a:t>
            </a:r>
          </a:p>
        </p:txBody>
      </p:sp>
      <p:pic>
        <p:nvPicPr>
          <p:cNvPr id="32" name="Picture 6">
            <a:extLst>
              <a:ext uri="{FF2B5EF4-FFF2-40B4-BE49-F238E27FC236}">
                <a16:creationId xmlns:a16="http://schemas.microsoft.com/office/drawing/2014/main" id="{DC98CD58-3B18-4874-703C-DD2ED4D6C9A7}"/>
              </a:ext>
            </a:extLst>
          </p:cNvPr>
          <p:cNvPicPr>
            <a:picLocks noChangeAspect="1"/>
          </p:cNvPicPr>
          <p:nvPr/>
        </p:nvPicPr>
        <p:blipFill>
          <a:blip r:embed="rId19"/>
          <a:srcRect/>
          <a:stretch>
            <a:fillRect/>
          </a:stretch>
        </p:blipFill>
        <p:spPr>
          <a:xfrm>
            <a:off x="11638172" y="7144411"/>
            <a:ext cx="4209083" cy="3065909"/>
          </a:xfrm>
          <a:prstGeom prst="rect">
            <a:avLst/>
          </a:prstGeom>
        </p:spPr>
      </p:pic>
      <p:sp>
        <p:nvSpPr>
          <p:cNvPr id="33" name="Title 1">
            <a:extLst>
              <a:ext uri="{FF2B5EF4-FFF2-40B4-BE49-F238E27FC236}">
                <a16:creationId xmlns:a16="http://schemas.microsoft.com/office/drawing/2014/main" id="{7C3FBEFF-CDA6-4DA4-31ED-712CEFE9A84E}"/>
              </a:ext>
            </a:extLst>
          </p:cNvPr>
          <p:cNvSpPr txBox="1">
            <a:spLocks/>
          </p:cNvSpPr>
          <p:nvPr/>
        </p:nvSpPr>
        <p:spPr bwMode="auto">
          <a:xfrm>
            <a:off x="8273282" y="8160269"/>
            <a:ext cx="2237751" cy="400110"/>
          </a:xfrm>
          <a:prstGeom prst="rect">
            <a:avLst/>
          </a:prstGeom>
          <a:noFill/>
          <a:ln w="9525">
            <a:noFill/>
            <a:miter lim="800000"/>
            <a:headEnd/>
            <a:tailEnd/>
          </a:ln>
        </p:spPr>
        <p:txBody>
          <a:bodyPr wrap="square">
            <a:spAutoFit/>
          </a:bodyPr>
          <a:lstStyle/>
          <a:p>
            <a:pPr>
              <a:defRPr/>
            </a:pPr>
            <a:r>
              <a:rPr lang="en-US" altLang="en-US" sz="2000" b="1" dirty="0">
                <a:latin typeface="+mj-lt"/>
                <a:cs typeface="Times New Roman" panose="02020603050405020304" pitchFamily="18" charset="0"/>
              </a:rPr>
              <a:t>Container Scanner</a:t>
            </a:r>
          </a:p>
        </p:txBody>
      </p:sp>
      <p:sp>
        <p:nvSpPr>
          <p:cNvPr id="34" name="TextBox 11">
            <a:extLst>
              <a:ext uri="{FF2B5EF4-FFF2-40B4-BE49-F238E27FC236}">
                <a16:creationId xmlns:a16="http://schemas.microsoft.com/office/drawing/2014/main" id="{2C5ECAD0-214D-659D-1BB1-6F58E25B59B0}"/>
              </a:ext>
            </a:extLst>
          </p:cNvPr>
          <p:cNvSpPr txBox="1"/>
          <p:nvPr/>
        </p:nvSpPr>
        <p:spPr>
          <a:xfrm>
            <a:off x="7086601" y="8455747"/>
            <a:ext cx="4456612" cy="1508105"/>
          </a:xfrm>
          <a:prstGeom prst="rect">
            <a:avLst/>
          </a:prstGeom>
        </p:spPr>
        <p:txBody>
          <a:bodyPr wrap="square" lIns="0" tIns="0" rIns="0" bIns="0" rtlCol="0" anchor="t">
            <a:spAutoFit/>
          </a:bodyPr>
          <a:lstStyle/>
          <a:p>
            <a:endParaRPr sz="1400" b="1" dirty="0">
              <a:latin typeface="+mj-lt"/>
            </a:endParaRPr>
          </a:p>
          <a:p>
            <a:pPr marL="627563" lvl="1" indent="-313782">
              <a:buFont typeface="Arial"/>
              <a:buChar char="•"/>
            </a:pPr>
            <a:r>
              <a:rPr lang="en-US" sz="1400" b="1" dirty="0">
                <a:solidFill>
                  <a:srgbClr val="000000"/>
                </a:solidFill>
                <a:latin typeface="+mj-lt"/>
              </a:rPr>
              <a:t>High-energy mobile scanners designed for non-intrusive inspection of cargo </a:t>
            </a:r>
          </a:p>
          <a:p>
            <a:endParaRPr lang="en-US" sz="1400" b="1" dirty="0">
              <a:solidFill>
                <a:srgbClr val="000000"/>
              </a:solidFill>
              <a:latin typeface="+mj-lt"/>
            </a:endParaRPr>
          </a:p>
          <a:p>
            <a:pPr marL="627563" lvl="1" indent="-313782">
              <a:buFont typeface="Arial"/>
              <a:buChar char="•"/>
            </a:pPr>
            <a:r>
              <a:rPr lang="en-US" sz="1400" b="1" dirty="0">
                <a:solidFill>
                  <a:srgbClr val="000000"/>
                </a:solidFill>
                <a:latin typeface="+mj-lt"/>
              </a:rPr>
              <a:t>Available for various cargo inspection without opening the containers</a:t>
            </a:r>
          </a:p>
          <a:p>
            <a:endParaRPr lang="en-US" sz="1400" b="1" dirty="0">
              <a:solidFill>
                <a:srgbClr val="000000"/>
              </a:solidFill>
              <a:latin typeface="+mj-lt"/>
            </a:endParaRPr>
          </a:p>
        </p:txBody>
      </p:sp>
      <p:pic>
        <p:nvPicPr>
          <p:cNvPr id="36" name="Picture 35">
            <a:extLst>
              <a:ext uri="{FF2B5EF4-FFF2-40B4-BE49-F238E27FC236}">
                <a16:creationId xmlns:a16="http://schemas.microsoft.com/office/drawing/2014/main" id="{100EB22B-0F85-2A45-27F8-D8012BB81DA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4801" y="90094"/>
            <a:ext cx="1828800" cy="885777"/>
          </a:xfrm>
          <a:prstGeom prst="rect">
            <a:avLst/>
          </a:prstGeom>
        </p:spPr>
      </p:pic>
      <p:cxnSp>
        <p:nvCxnSpPr>
          <p:cNvPr id="39" name="Straight Connector 38">
            <a:extLst>
              <a:ext uri="{FF2B5EF4-FFF2-40B4-BE49-F238E27FC236}">
                <a16:creationId xmlns:a16="http://schemas.microsoft.com/office/drawing/2014/main" id="{1C2D87E2-5588-F80B-DE25-648A92554B5B}"/>
              </a:ext>
            </a:extLst>
          </p:cNvPr>
          <p:cNvCxnSpPr>
            <a:cxnSpLocks/>
          </p:cNvCxnSpPr>
          <p:nvPr/>
        </p:nvCxnSpPr>
        <p:spPr>
          <a:xfrm flipV="1">
            <a:off x="0" y="927801"/>
            <a:ext cx="18288000" cy="4807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E5AE24B-CB3C-A538-766B-97F9BE75AE78}"/>
              </a:ext>
            </a:extLst>
          </p:cNvPr>
          <p:cNvSpPr txBox="1"/>
          <p:nvPr/>
        </p:nvSpPr>
        <p:spPr>
          <a:xfrm>
            <a:off x="17487900" y="381132"/>
            <a:ext cx="609600" cy="369332"/>
          </a:xfrm>
          <a:prstGeom prst="rect">
            <a:avLst/>
          </a:prstGeom>
          <a:noFill/>
        </p:spPr>
        <p:txBody>
          <a:bodyPr wrap="square" rtlCol="0">
            <a:spAutoFit/>
          </a:bodyPr>
          <a:lstStyle/>
          <a:p>
            <a:fld id="{04625842-8E30-480D-915C-0F23812B9802}" type="slidenum">
              <a:rPr kumimoji="1" lang="ja-JP" altLang="en-US" smtClean="0"/>
              <a:t>10</a:t>
            </a:fld>
            <a:endParaRPr kumimoji="1"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fill="hold"/>
                                        <p:tgtEl>
                                          <p:spTgt spid="38"/>
                                        </p:tgtEl>
                                        <p:attrNameLst>
                                          <p:attrName>ppt_x</p:attrName>
                                        </p:attrNameLst>
                                      </p:cBhvr>
                                      <p:tavLst>
                                        <p:tav tm="0">
                                          <p:val>
                                            <p:strVal val="0-#ppt_w/2"/>
                                          </p:val>
                                        </p:tav>
                                        <p:tav tm="100000">
                                          <p:val>
                                            <p:strVal val="#ppt_x"/>
                                          </p:val>
                                        </p:tav>
                                      </p:tavLst>
                                    </p:anim>
                                    <p:anim calcmode="lin" valueType="num">
                                      <p:cBhvr additive="base">
                                        <p:cTn id="18" dur="500" fill="hold"/>
                                        <p:tgtEl>
                                          <p:spTgt spid="38"/>
                                        </p:tgtEl>
                                        <p:attrNameLst>
                                          <p:attrName>ppt_y</p:attrName>
                                        </p:attrNameLst>
                                      </p:cBhvr>
                                      <p:tavLst>
                                        <p:tav tm="0">
                                          <p:val>
                                            <p:strVal val="#ppt_y"/>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additive="base">
                                        <p:cTn id="26" dur="500" fill="hold"/>
                                        <p:tgtEl>
                                          <p:spTgt spid="33"/>
                                        </p:tgtEl>
                                        <p:attrNameLst>
                                          <p:attrName>ppt_x</p:attrName>
                                        </p:attrNameLst>
                                      </p:cBhvr>
                                      <p:tavLst>
                                        <p:tav tm="0">
                                          <p:val>
                                            <p:strVal val="0-#ppt_w/2"/>
                                          </p:val>
                                        </p:tav>
                                        <p:tav tm="100000">
                                          <p:val>
                                            <p:strVal val="#ppt_x"/>
                                          </p:val>
                                        </p:tav>
                                      </p:tavLst>
                                    </p:anim>
                                    <p:anim calcmode="lin" valueType="num">
                                      <p:cBhvr additive="base">
                                        <p:cTn id="27"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F2DCB35C-74DF-4DAC-8926-CB55EFA8AA5D}"/>
              </a:ext>
            </a:extLst>
          </p:cNvPr>
          <p:cNvGraphicFramePr>
            <a:graphicFrameLocks noGrp="1"/>
          </p:cNvGraphicFramePr>
          <p:nvPr/>
        </p:nvGraphicFramePr>
        <p:xfrm>
          <a:off x="2292552" y="778082"/>
          <a:ext cx="13716004" cy="2527754"/>
        </p:xfrm>
        <a:graphic>
          <a:graphicData uri="http://schemas.openxmlformats.org/drawingml/2006/table">
            <a:tbl>
              <a:tblPr firstRow="1" bandRow="1">
                <a:tableStyleId>{5C22544A-7EE6-4342-B048-85BDC9FD1C3A}</a:tableStyleId>
              </a:tblPr>
              <a:tblGrid>
                <a:gridCol w="1959429">
                  <a:extLst>
                    <a:ext uri="{9D8B030D-6E8A-4147-A177-3AD203B41FA5}">
                      <a16:colId xmlns:a16="http://schemas.microsoft.com/office/drawing/2014/main" val="20000"/>
                    </a:ext>
                  </a:extLst>
                </a:gridCol>
                <a:gridCol w="1959429">
                  <a:extLst>
                    <a:ext uri="{9D8B030D-6E8A-4147-A177-3AD203B41FA5}">
                      <a16:colId xmlns:a16="http://schemas.microsoft.com/office/drawing/2014/main" val="20001"/>
                    </a:ext>
                  </a:extLst>
                </a:gridCol>
                <a:gridCol w="1959429">
                  <a:extLst>
                    <a:ext uri="{9D8B030D-6E8A-4147-A177-3AD203B41FA5}">
                      <a16:colId xmlns:a16="http://schemas.microsoft.com/office/drawing/2014/main" val="20002"/>
                    </a:ext>
                  </a:extLst>
                </a:gridCol>
                <a:gridCol w="1959429">
                  <a:extLst>
                    <a:ext uri="{9D8B030D-6E8A-4147-A177-3AD203B41FA5}">
                      <a16:colId xmlns:a16="http://schemas.microsoft.com/office/drawing/2014/main" val="20003"/>
                    </a:ext>
                  </a:extLst>
                </a:gridCol>
                <a:gridCol w="1823123">
                  <a:extLst>
                    <a:ext uri="{9D8B030D-6E8A-4147-A177-3AD203B41FA5}">
                      <a16:colId xmlns:a16="http://schemas.microsoft.com/office/drawing/2014/main" val="20004"/>
                    </a:ext>
                  </a:extLst>
                </a:gridCol>
                <a:gridCol w="2095736">
                  <a:extLst>
                    <a:ext uri="{9D8B030D-6E8A-4147-A177-3AD203B41FA5}">
                      <a16:colId xmlns:a16="http://schemas.microsoft.com/office/drawing/2014/main" val="20005"/>
                    </a:ext>
                  </a:extLst>
                </a:gridCol>
                <a:gridCol w="1959429">
                  <a:extLst>
                    <a:ext uri="{9D8B030D-6E8A-4147-A177-3AD203B41FA5}">
                      <a16:colId xmlns:a16="http://schemas.microsoft.com/office/drawing/2014/main" val="20006"/>
                    </a:ext>
                  </a:extLst>
                </a:gridCol>
              </a:tblGrid>
              <a:tr h="480756">
                <a:tc>
                  <a:txBody>
                    <a:bodyPr/>
                    <a:lstStyle/>
                    <a:p>
                      <a:pPr algn="ctr"/>
                      <a:r>
                        <a:rPr lang="en-US" sz="2400" dirty="0">
                          <a:solidFill>
                            <a:srgbClr val="FF0000"/>
                          </a:solidFill>
                        </a:rPr>
                        <a:t>Sun</a:t>
                      </a:r>
                    </a:p>
                  </a:txBody>
                  <a:tcPr marL="137160" marR="137160" marT="68580" marB="68580" anchor="ctr"/>
                </a:tc>
                <a:tc>
                  <a:txBody>
                    <a:bodyPr/>
                    <a:lstStyle/>
                    <a:p>
                      <a:pPr algn="ctr"/>
                      <a:r>
                        <a:rPr lang="en-US" sz="2400" dirty="0"/>
                        <a:t>Mon</a:t>
                      </a:r>
                    </a:p>
                  </a:txBody>
                  <a:tcPr marL="137160" marR="137160" marT="68580" marB="68580" anchor="ctr"/>
                </a:tc>
                <a:tc>
                  <a:txBody>
                    <a:bodyPr/>
                    <a:lstStyle/>
                    <a:p>
                      <a:pPr algn="ctr"/>
                      <a:r>
                        <a:rPr lang="en-US" sz="2400" dirty="0"/>
                        <a:t>Tue</a:t>
                      </a:r>
                    </a:p>
                  </a:txBody>
                  <a:tcPr marL="137160" marR="137160" marT="68580" marB="68580" anchor="ctr"/>
                </a:tc>
                <a:tc>
                  <a:txBody>
                    <a:bodyPr/>
                    <a:lstStyle/>
                    <a:p>
                      <a:pPr algn="ctr"/>
                      <a:r>
                        <a:rPr lang="en-US" sz="2400" dirty="0"/>
                        <a:t>Wed</a:t>
                      </a:r>
                    </a:p>
                  </a:txBody>
                  <a:tcPr marL="137160" marR="137160" marT="68580" marB="68580" anchor="ctr"/>
                </a:tc>
                <a:tc>
                  <a:txBody>
                    <a:bodyPr/>
                    <a:lstStyle/>
                    <a:p>
                      <a:pPr algn="ctr"/>
                      <a:r>
                        <a:rPr lang="en-US" sz="2400" dirty="0"/>
                        <a:t>Thu</a:t>
                      </a:r>
                    </a:p>
                  </a:txBody>
                  <a:tcPr marL="137160" marR="137160" marT="68580" marB="68580" anchor="ctr"/>
                </a:tc>
                <a:tc>
                  <a:txBody>
                    <a:bodyPr/>
                    <a:lstStyle/>
                    <a:p>
                      <a:pPr algn="ctr"/>
                      <a:r>
                        <a:rPr lang="en-US" sz="2400" dirty="0"/>
                        <a:t>Fri</a:t>
                      </a:r>
                    </a:p>
                  </a:txBody>
                  <a:tcPr marL="137160" marR="137160" marT="68580" marB="68580" anchor="ctr"/>
                </a:tc>
                <a:tc>
                  <a:txBody>
                    <a:bodyPr/>
                    <a:lstStyle/>
                    <a:p>
                      <a:pPr algn="ctr"/>
                      <a:r>
                        <a:rPr lang="en-US" sz="2400" dirty="0"/>
                        <a:t>Sat</a:t>
                      </a:r>
                    </a:p>
                  </a:txBody>
                  <a:tcPr marL="137160" marR="137160" marT="68580" marB="68580" anchor="ctr"/>
                </a:tc>
                <a:extLst>
                  <a:ext uri="{0D108BD9-81ED-4DB2-BD59-A6C34878D82A}">
                    <a16:rowId xmlns:a16="http://schemas.microsoft.com/office/drawing/2014/main" val="10000"/>
                  </a:ext>
                </a:extLst>
              </a:tr>
              <a:tr h="1012417">
                <a:tc>
                  <a:txBody>
                    <a:bodyPr/>
                    <a:lstStyle/>
                    <a:p>
                      <a:pPr algn="ctr"/>
                      <a:endParaRPr lang="en-US" sz="2700" dirty="0"/>
                    </a:p>
                  </a:txBody>
                  <a:tcPr marL="137160" marR="137160" marT="68580" marB="68580" anchor="ctr">
                    <a:solidFill>
                      <a:schemeClr val="accent6">
                        <a:lumMod val="20000"/>
                        <a:lumOff val="80000"/>
                      </a:schemeClr>
                    </a:solidFill>
                  </a:tcPr>
                </a:tc>
                <a:tc>
                  <a:txBody>
                    <a:bodyPr/>
                    <a:lstStyle/>
                    <a:p>
                      <a:pPr algn="ctr"/>
                      <a:endParaRPr lang="en-US" sz="2700" dirty="0"/>
                    </a:p>
                  </a:txBody>
                  <a:tcPr marL="137160" marR="137160" marT="68580" marB="68580" anchor="ctr">
                    <a:solidFill>
                      <a:schemeClr val="accent6">
                        <a:lumMod val="20000"/>
                        <a:lumOff val="80000"/>
                      </a:schemeClr>
                    </a:solidFill>
                  </a:tcPr>
                </a:tc>
                <a:tc>
                  <a:txBody>
                    <a:bodyPr/>
                    <a:lstStyle/>
                    <a:p>
                      <a:pPr algn="ctr"/>
                      <a:endParaRPr lang="en-US" sz="2700" dirty="0"/>
                    </a:p>
                  </a:txBody>
                  <a:tcPr marL="137160" marR="137160" marT="68580" marB="68580" anchor="ctr">
                    <a:solidFill>
                      <a:schemeClr val="accent6">
                        <a:lumMod val="20000"/>
                        <a:lumOff val="80000"/>
                      </a:schemeClr>
                    </a:solidFill>
                  </a:tcPr>
                </a:tc>
                <a:tc>
                  <a:txBody>
                    <a:bodyPr/>
                    <a:lstStyle/>
                    <a:p>
                      <a:pPr algn="ctr"/>
                      <a:endParaRPr lang="en-US" sz="2700" dirty="0"/>
                    </a:p>
                  </a:txBody>
                  <a:tcPr marL="137160" marR="137160" marT="68580" marB="68580" anchor="ctr">
                    <a:solidFill>
                      <a:schemeClr val="accent6">
                        <a:lumMod val="20000"/>
                        <a:lumOff val="80000"/>
                      </a:schemeClr>
                    </a:solidFill>
                  </a:tcPr>
                </a:tc>
                <a:tc>
                  <a:txBody>
                    <a:bodyPr/>
                    <a:lstStyle/>
                    <a:p>
                      <a:pPr algn="ctr"/>
                      <a:endParaRPr lang="en-US" sz="2700" dirty="0"/>
                    </a:p>
                  </a:txBody>
                  <a:tcPr marL="137160" marR="137160" marT="68580" marB="68580" anchor="ctr">
                    <a:solidFill>
                      <a:schemeClr val="accent6">
                        <a:lumMod val="20000"/>
                        <a:lumOff val="80000"/>
                      </a:schemeClr>
                    </a:solidFill>
                  </a:tcPr>
                </a:tc>
                <a:tc>
                  <a:txBody>
                    <a:bodyPr/>
                    <a:lstStyle/>
                    <a:p>
                      <a:pPr algn="ctr"/>
                      <a:endParaRPr lang="en-US" sz="2700" dirty="0"/>
                    </a:p>
                  </a:txBody>
                  <a:tcPr marL="137160" marR="137160" marT="68580" marB="68580" anchor="ctr">
                    <a:solidFill>
                      <a:schemeClr val="accent6">
                        <a:lumMod val="20000"/>
                        <a:lumOff val="80000"/>
                      </a:schemeClr>
                    </a:solidFill>
                  </a:tcPr>
                </a:tc>
                <a:tc>
                  <a:txBody>
                    <a:bodyPr/>
                    <a:lstStyle/>
                    <a:p>
                      <a:pPr algn="ctr"/>
                      <a:endParaRPr lang="en-US" sz="2700" dirty="0"/>
                    </a:p>
                  </a:txBody>
                  <a:tcPr marL="137160" marR="137160" marT="68580" marB="68580" anchor="ctr">
                    <a:solidFill>
                      <a:schemeClr val="accent6">
                        <a:lumMod val="20000"/>
                        <a:lumOff val="80000"/>
                      </a:schemeClr>
                    </a:solidFill>
                  </a:tcPr>
                </a:tc>
                <a:extLst>
                  <a:ext uri="{0D108BD9-81ED-4DB2-BD59-A6C34878D82A}">
                    <a16:rowId xmlns:a16="http://schemas.microsoft.com/office/drawing/2014/main" val="10001"/>
                  </a:ext>
                </a:extLst>
              </a:tr>
              <a:tr h="1012417">
                <a:tc>
                  <a:txBody>
                    <a:bodyPr/>
                    <a:lstStyle/>
                    <a:p>
                      <a:pPr algn="ctr"/>
                      <a:endParaRPr lang="en-US" sz="2700" kern="1200" dirty="0">
                        <a:solidFill>
                          <a:schemeClr val="dk1"/>
                        </a:solidFill>
                        <a:latin typeface="+mn-lt"/>
                        <a:ea typeface="+mn-ea"/>
                        <a:cs typeface="+mn-cs"/>
                      </a:endParaRPr>
                    </a:p>
                  </a:txBody>
                  <a:tcPr marL="137160" marR="137160" marT="68580" marB="68580" anchor="ctr">
                    <a:solidFill>
                      <a:schemeClr val="accent6">
                        <a:lumMod val="20000"/>
                        <a:lumOff val="80000"/>
                      </a:schemeClr>
                    </a:solidFill>
                  </a:tcPr>
                </a:tc>
                <a:tc>
                  <a:txBody>
                    <a:bodyPr/>
                    <a:lstStyle/>
                    <a:p>
                      <a:pPr algn="ctr"/>
                      <a:endParaRPr lang="en-US" sz="2700" dirty="0"/>
                    </a:p>
                  </a:txBody>
                  <a:tcPr marL="137160" marR="137160" marT="68580" marB="68580" anchor="ctr">
                    <a:solidFill>
                      <a:schemeClr val="accent6">
                        <a:lumMod val="20000"/>
                        <a:lumOff val="80000"/>
                      </a:schemeClr>
                    </a:solidFill>
                  </a:tcPr>
                </a:tc>
                <a:tc>
                  <a:txBody>
                    <a:bodyPr/>
                    <a:lstStyle/>
                    <a:p>
                      <a:pPr algn="ctr"/>
                      <a:endParaRPr lang="en-US" sz="2700" dirty="0"/>
                    </a:p>
                  </a:txBody>
                  <a:tcPr marL="137160" marR="137160" marT="68580" marB="68580" anchor="ctr">
                    <a:solidFill>
                      <a:schemeClr val="accent6">
                        <a:lumMod val="20000"/>
                        <a:lumOff val="80000"/>
                      </a:schemeClr>
                    </a:solidFill>
                  </a:tcPr>
                </a:tc>
                <a:tc>
                  <a:txBody>
                    <a:bodyPr/>
                    <a:lstStyle/>
                    <a:p>
                      <a:pPr algn="ctr"/>
                      <a:endParaRPr lang="en-US" sz="2700" dirty="0"/>
                    </a:p>
                  </a:txBody>
                  <a:tcPr marL="137160" marR="137160" marT="68580" marB="68580" anchor="ctr">
                    <a:solidFill>
                      <a:schemeClr val="accent6">
                        <a:lumMod val="20000"/>
                        <a:lumOff val="80000"/>
                      </a:schemeClr>
                    </a:solidFill>
                  </a:tcPr>
                </a:tc>
                <a:tc>
                  <a:txBody>
                    <a:bodyPr/>
                    <a:lstStyle/>
                    <a:p>
                      <a:pPr algn="ctr"/>
                      <a:endParaRPr lang="en-US" sz="2700" dirty="0"/>
                    </a:p>
                  </a:txBody>
                  <a:tcPr marL="137160" marR="137160" marT="68580" marB="68580" anchor="ctr">
                    <a:solidFill>
                      <a:schemeClr val="accent6">
                        <a:lumMod val="20000"/>
                        <a:lumOff val="80000"/>
                      </a:schemeClr>
                    </a:solidFill>
                  </a:tcPr>
                </a:tc>
                <a:tc>
                  <a:txBody>
                    <a:bodyPr/>
                    <a:lstStyle/>
                    <a:p>
                      <a:pPr algn="ctr"/>
                      <a:endParaRPr lang="en-US" sz="2700" dirty="0"/>
                    </a:p>
                  </a:txBody>
                  <a:tcPr marL="137160" marR="137160" marT="68580" marB="68580" anchor="ctr">
                    <a:solidFill>
                      <a:schemeClr val="accent6">
                        <a:lumMod val="20000"/>
                        <a:lumOff val="80000"/>
                      </a:schemeClr>
                    </a:solidFill>
                  </a:tcPr>
                </a:tc>
                <a:tc>
                  <a:txBody>
                    <a:bodyPr/>
                    <a:lstStyle/>
                    <a:p>
                      <a:pPr algn="ctr"/>
                      <a:endParaRPr lang="en-US" sz="2700" dirty="0"/>
                    </a:p>
                  </a:txBody>
                  <a:tcPr marL="137160" marR="137160" marT="68580" marB="68580" anchor="ct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8" name="Pentagon 12">
            <a:extLst>
              <a:ext uri="{FF2B5EF4-FFF2-40B4-BE49-F238E27FC236}">
                <a16:creationId xmlns:a16="http://schemas.microsoft.com/office/drawing/2014/main" id="{03D6B517-36D1-4161-9445-5780702CC267}"/>
              </a:ext>
            </a:extLst>
          </p:cNvPr>
          <p:cNvSpPr/>
          <p:nvPr/>
        </p:nvSpPr>
        <p:spPr>
          <a:xfrm>
            <a:off x="11553767" y="1392362"/>
            <a:ext cx="1217244" cy="758169"/>
          </a:xfrm>
          <a:prstGeom prst="homePlate">
            <a:avLst>
              <a:gd name="adj" fmla="val 36111"/>
            </a:avLst>
          </a:prstGeom>
          <a:solidFill>
            <a:srgbClr val="3D72F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CI3</a:t>
            </a:r>
          </a:p>
        </p:txBody>
      </p:sp>
      <p:sp>
        <p:nvSpPr>
          <p:cNvPr id="11" name="Pentagon 14">
            <a:extLst>
              <a:ext uri="{FF2B5EF4-FFF2-40B4-BE49-F238E27FC236}">
                <a16:creationId xmlns:a16="http://schemas.microsoft.com/office/drawing/2014/main" id="{AD323A99-6076-4166-B436-033A3559CB4F}"/>
              </a:ext>
            </a:extLst>
          </p:cNvPr>
          <p:cNvSpPr/>
          <p:nvPr/>
        </p:nvSpPr>
        <p:spPr>
          <a:xfrm>
            <a:off x="2371852" y="1296610"/>
            <a:ext cx="1821773" cy="1037079"/>
          </a:xfrm>
          <a:prstGeom prst="homePlate">
            <a:avLst>
              <a:gd name="adj" fmla="val 30514"/>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PN2</a:t>
            </a:r>
          </a:p>
        </p:txBody>
      </p:sp>
      <p:sp>
        <p:nvSpPr>
          <p:cNvPr id="12" name="Pentagon 11">
            <a:extLst>
              <a:ext uri="{FF2B5EF4-FFF2-40B4-BE49-F238E27FC236}">
                <a16:creationId xmlns:a16="http://schemas.microsoft.com/office/drawing/2014/main" id="{9E876395-3550-4649-BC34-F74645AFCF98}"/>
              </a:ext>
            </a:extLst>
          </p:cNvPr>
          <p:cNvSpPr/>
          <p:nvPr/>
        </p:nvSpPr>
        <p:spPr>
          <a:xfrm>
            <a:off x="3930203" y="2544910"/>
            <a:ext cx="2689422" cy="669603"/>
          </a:xfrm>
          <a:prstGeom prst="homePlate">
            <a:avLst>
              <a:gd name="adj" fmla="val 30556"/>
            </a:avLst>
          </a:prstGeom>
          <a:solidFill>
            <a:srgbClr val="A066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TPX</a:t>
            </a:r>
          </a:p>
        </p:txBody>
      </p:sp>
      <p:sp>
        <p:nvSpPr>
          <p:cNvPr id="15" name="Pentagon 20">
            <a:extLst>
              <a:ext uri="{FF2B5EF4-FFF2-40B4-BE49-F238E27FC236}">
                <a16:creationId xmlns:a16="http://schemas.microsoft.com/office/drawing/2014/main" id="{2C4BE1C5-D3BD-4708-AA0F-EA1E54CD57E9}"/>
              </a:ext>
            </a:extLst>
          </p:cNvPr>
          <p:cNvSpPr/>
          <p:nvPr/>
        </p:nvSpPr>
        <p:spPr>
          <a:xfrm>
            <a:off x="10118947" y="2469433"/>
            <a:ext cx="1466831" cy="711426"/>
          </a:xfrm>
          <a:prstGeom prst="homePlate">
            <a:avLst>
              <a:gd name="adj" fmla="val 36111"/>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ORCHID</a:t>
            </a:r>
          </a:p>
        </p:txBody>
      </p:sp>
      <p:sp>
        <p:nvSpPr>
          <p:cNvPr id="18" name="Pentagon 14">
            <a:extLst>
              <a:ext uri="{FF2B5EF4-FFF2-40B4-BE49-F238E27FC236}">
                <a16:creationId xmlns:a16="http://schemas.microsoft.com/office/drawing/2014/main" id="{31E16585-EA06-4D71-A41C-6282A6DD1682}"/>
              </a:ext>
            </a:extLst>
          </p:cNvPr>
          <p:cNvSpPr/>
          <p:nvPr/>
        </p:nvSpPr>
        <p:spPr>
          <a:xfrm>
            <a:off x="4375800" y="1328158"/>
            <a:ext cx="1707475" cy="1011689"/>
          </a:xfrm>
          <a:prstGeom prst="homePlate">
            <a:avLst>
              <a:gd name="adj" fmla="val 3051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PS3</a:t>
            </a:r>
          </a:p>
        </p:txBody>
      </p:sp>
      <p:pic>
        <p:nvPicPr>
          <p:cNvPr id="21" name="圖片 2">
            <a:extLst>
              <a:ext uri="{FF2B5EF4-FFF2-40B4-BE49-F238E27FC236}">
                <a16:creationId xmlns:a16="http://schemas.microsoft.com/office/drawing/2014/main" id="{C8317DC8-2BEF-4D96-A163-5DD58552E7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3706"/>
            <a:ext cx="1747838"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entagon 13">
            <a:extLst>
              <a:ext uri="{FF2B5EF4-FFF2-40B4-BE49-F238E27FC236}">
                <a16:creationId xmlns:a16="http://schemas.microsoft.com/office/drawing/2014/main" id="{0D2E7F5A-0266-4015-B770-7E4BB55AA205}"/>
              </a:ext>
            </a:extLst>
          </p:cNvPr>
          <p:cNvSpPr/>
          <p:nvPr/>
        </p:nvSpPr>
        <p:spPr>
          <a:xfrm>
            <a:off x="8545204" y="1474831"/>
            <a:ext cx="1117839" cy="680636"/>
          </a:xfrm>
          <a:prstGeom prst="homePlate">
            <a:avLst>
              <a:gd name="adj" fmla="val 33333"/>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CYH</a:t>
            </a:r>
          </a:p>
        </p:txBody>
      </p:sp>
      <p:sp>
        <p:nvSpPr>
          <p:cNvPr id="23" name="Pentagon 13">
            <a:extLst>
              <a:ext uri="{FF2B5EF4-FFF2-40B4-BE49-F238E27FC236}">
                <a16:creationId xmlns:a16="http://schemas.microsoft.com/office/drawing/2014/main" id="{F470543B-7724-4CD1-88E4-41995A97C94D}"/>
              </a:ext>
            </a:extLst>
          </p:cNvPr>
          <p:cNvSpPr/>
          <p:nvPr/>
        </p:nvSpPr>
        <p:spPr>
          <a:xfrm>
            <a:off x="9925319" y="1353630"/>
            <a:ext cx="1066800" cy="861624"/>
          </a:xfrm>
          <a:prstGeom prst="homePlate">
            <a:avLst>
              <a:gd name="adj" fmla="val 33333"/>
            </a:avLst>
          </a:prstGeom>
          <a:solidFill>
            <a:srgbClr val="3D7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AA3</a:t>
            </a:r>
          </a:p>
        </p:txBody>
      </p:sp>
      <p:sp>
        <p:nvSpPr>
          <p:cNvPr id="25" name="Pentagon 19">
            <a:extLst>
              <a:ext uri="{FF2B5EF4-FFF2-40B4-BE49-F238E27FC236}">
                <a16:creationId xmlns:a16="http://schemas.microsoft.com/office/drawing/2014/main" id="{805192F2-7134-4DCD-B06F-F420B08BE2E6}"/>
              </a:ext>
            </a:extLst>
          </p:cNvPr>
          <p:cNvSpPr/>
          <p:nvPr/>
        </p:nvSpPr>
        <p:spPr>
          <a:xfrm>
            <a:off x="11680876" y="2388430"/>
            <a:ext cx="1704737" cy="873432"/>
          </a:xfrm>
          <a:prstGeom prst="homePlate">
            <a:avLst>
              <a:gd name="adj" fmla="val 36111"/>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SANTANA</a:t>
            </a:r>
          </a:p>
        </p:txBody>
      </p:sp>
      <p:sp>
        <p:nvSpPr>
          <p:cNvPr id="26" name="Pentagon 12">
            <a:extLst>
              <a:ext uri="{FF2B5EF4-FFF2-40B4-BE49-F238E27FC236}">
                <a16:creationId xmlns:a16="http://schemas.microsoft.com/office/drawing/2014/main" id="{E302BC79-0441-4068-9B78-15C96B90A7C4}"/>
              </a:ext>
            </a:extLst>
          </p:cNvPr>
          <p:cNvSpPr/>
          <p:nvPr/>
        </p:nvSpPr>
        <p:spPr>
          <a:xfrm>
            <a:off x="7516831" y="1491633"/>
            <a:ext cx="873977" cy="613836"/>
          </a:xfrm>
          <a:prstGeom prst="homePlate">
            <a:avLst>
              <a:gd name="adj" fmla="val 36111"/>
            </a:avLst>
          </a:prstGeom>
          <a:solidFill>
            <a:schemeClr val="accent6">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ZXB</a:t>
            </a:r>
          </a:p>
        </p:txBody>
      </p:sp>
      <p:sp>
        <p:nvSpPr>
          <p:cNvPr id="19" name="Pentagon 13">
            <a:extLst>
              <a:ext uri="{FF2B5EF4-FFF2-40B4-BE49-F238E27FC236}">
                <a16:creationId xmlns:a16="http://schemas.microsoft.com/office/drawing/2014/main" id="{F470543B-7724-4CD1-88E4-41995A97C94D}"/>
              </a:ext>
            </a:extLst>
          </p:cNvPr>
          <p:cNvSpPr/>
          <p:nvPr/>
        </p:nvSpPr>
        <p:spPr>
          <a:xfrm>
            <a:off x="13480711" y="2483311"/>
            <a:ext cx="873977" cy="711425"/>
          </a:xfrm>
          <a:prstGeom prst="homePlate">
            <a:avLst>
              <a:gd name="adj" fmla="val 33333"/>
            </a:avLst>
          </a:prstGeom>
          <a:solidFill>
            <a:srgbClr val="3D7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AA9</a:t>
            </a:r>
          </a:p>
        </p:txBody>
      </p:sp>
      <p:sp>
        <p:nvSpPr>
          <p:cNvPr id="22" name="Pentagon 21">
            <a:extLst>
              <a:ext uri="{FF2B5EF4-FFF2-40B4-BE49-F238E27FC236}">
                <a16:creationId xmlns:a16="http://schemas.microsoft.com/office/drawing/2014/main" id="{9E876395-3550-4649-BC34-F74645AFCF98}"/>
              </a:ext>
            </a:extLst>
          </p:cNvPr>
          <p:cNvSpPr/>
          <p:nvPr/>
        </p:nvSpPr>
        <p:spPr>
          <a:xfrm>
            <a:off x="2371852" y="2660279"/>
            <a:ext cx="602954" cy="438866"/>
          </a:xfrm>
          <a:prstGeom prst="homePlate">
            <a:avLst>
              <a:gd name="adj" fmla="val 3055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CBX2</a:t>
            </a:r>
          </a:p>
        </p:txBody>
      </p:sp>
      <p:sp>
        <p:nvSpPr>
          <p:cNvPr id="24" name="Pentagon 13">
            <a:extLst>
              <a:ext uri="{FF2B5EF4-FFF2-40B4-BE49-F238E27FC236}">
                <a16:creationId xmlns:a16="http://schemas.microsoft.com/office/drawing/2014/main" id="{F470543B-7724-4CD1-88E4-41995A97C94D}"/>
              </a:ext>
            </a:extLst>
          </p:cNvPr>
          <p:cNvSpPr/>
          <p:nvPr/>
        </p:nvSpPr>
        <p:spPr>
          <a:xfrm>
            <a:off x="3124636" y="2673746"/>
            <a:ext cx="675498" cy="468821"/>
          </a:xfrm>
          <a:prstGeom prst="homePlate">
            <a:avLst>
              <a:gd name="adj" fmla="val 33333"/>
            </a:avLst>
          </a:prstGeom>
          <a:solidFill>
            <a:srgbClr val="3D7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CI7</a:t>
            </a:r>
          </a:p>
        </p:txBody>
      </p:sp>
      <p:sp>
        <p:nvSpPr>
          <p:cNvPr id="27" name="Pentagon 26">
            <a:extLst>
              <a:ext uri="{FF2B5EF4-FFF2-40B4-BE49-F238E27FC236}">
                <a16:creationId xmlns:a16="http://schemas.microsoft.com/office/drawing/2014/main" id="{9E876395-3550-4649-BC34-F74645AFCF98}"/>
              </a:ext>
            </a:extLst>
          </p:cNvPr>
          <p:cNvSpPr/>
          <p:nvPr/>
        </p:nvSpPr>
        <p:spPr>
          <a:xfrm>
            <a:off x="6800053" y="2573596"/>
            <a:ext cx="1292645" cy="623367"/>
          </a:xfrm>
          <a:prstGeom prst="homePlate">
            <a:avLst>
              <a:gd name="adj" fmla="val 30556"/>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BBX3</a:t>
            </a:r>
          </a:p>
        </p:txBody>
      </p:sp>
      <p:sp>
        <p:nvSpPr>
          <p:cNvPr id="4" name="Title 1">
            <a:extLst>
              <a:ext uri="{FF2B5EF4-FFF2-40B4-BE49-F238E27FC236}">
                <a16:creationId xmlns:a16="http://schemas.microsoft.com/office/drawing/2014/main" id="{602EDAF1-59C7-7DAE-2EFE-BEE65055DAB3}"/>
              </a:ext>
            </a:extLst>
          </p:cNvPr>
          <p:cNvSpPr txBox="1">
            <a:spLocks/>
          </p:cNvSpPr>
          <p:nvPr/>
        </p:nvSpPr>
        <p:spPr bwMode="auto">
          <a:xfrm>
            <a:off x="3139876" y="131751"/>
            <a:ext cx="12354093" cy="64633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TC-HICT Pro-forma Berth Window</a:t>
            </a:r>
          </a:p>
        </p:txBody>
      </p:sp>
      <p:graphicFrame>
        <p:nvGraphicFramePr>
          <p:cNvPr id="2" name="Table 4">
            <a:extLst>
              <a:ext uri="{FF2B5EF4-FFF2-40B4-BE49-F238E27FC236}">
                <a16:creationId xmlns:a16="http://schemas.microsoft.com/office/drawing/2014/main" id="{0C4FC4E3-B9D4-1177-9FD1-FFBA673C61D9}"/>
              </a:ext>
            </a:extLst>
          </p:cNvPr>
          <p:cNvGraphicFramePr>
            <a:graphicFrameLocks noGrp="1"/>
          </p:cNvGraphicFramePr>
          <p:nvPr>
            <p:extLst>
              <p:ext uri="{D42A27DB-BD31-4B8C-83A1-F6EECF244321}">
                <p14:modId xmlns:p14="http://schemas.microsoft.com/office/powerpoint/2010/main" val="2701247988"/>
              </p:ext>
            </p:extLst>
          </p:nvPr>
        </p:nvGraphicFramePr>
        <p:xfrm>
          <a:off x="2292552" y="3305836"/>
          <a:ext cx="13731545" cy="6480256"/>
        </p:xfrm>
        <a:graphic>
          <a:graphicData uri="http://schemas.openxmlformats.org/drawingml/2006/table">
            <a:tbl>
              <a:tblPr firstRow="1" bandRow="1">
                <a:tableStyleId>{5C22544A-7EE6-4342-B048-85BDC9FD1C3A}</a:tableStyleId>
              </a:tblPr>
              <a:tblGrid>
                <a:gridCol w="727393">
                  <a:extLst>
                    <a:ext uri="{9D8B030D-6E8A-4147-A177-3AD203B41FA5}">
                      <a16:colId xmlns:a16="http://schemas.microsoft.com/office/drawing/2014/main" val="3204748765"/>
                    </a:ext>
                  </a:extLst>
                </a:gridCol>
                <a:gridCol w="1322802">
                  <a:extLst>
                    <a:ext uri="{9D8B030D-6E8A-4147-A177-3AD203B41FA5}">
                      <a16:colId xmlns:a16="http://schemas.microsoft.com/office/drawing/2014/main" val="723140918"/>
                    </a:ext>
                  </a:extLst>
                </a:gridCol>
                <a:gridCol w="2286653">
                  <a:extLst>
                    <a:ext uri="{9D8B030D-6E8A-4147-A177-3AD203B41FA5}">
                      <a16:colId xmlns:a16="http://schemas.microsoft.com/office/drawing/2014/main" val="3848572431"/>
                    </a:ext>
                  </a:extLst>
                </a:gridCol>
                <a:gridCol w="1985383">
                  <a:extLst>
                    <a:ext uri="{9D8B030D-6E8A-4147-A177-3AD203B41FA5}">
                      <a16:colId xmlns:a16="http://schemas.microsoft.com/office/drawing/2014/main" val="2372312194"/>
                    </a:ext>
                  </a:extLst>
                </a:gridCol>
                <a:gridCol w="7409314">
                  <a:extLst>
                    <a:ext uri="{9D8B030D-6E8A-4147-A177-3AD203B41FA5}">
                      <a16:colId xmlns:a16="http://schemas.microsoft.com/office/drawing/2014/main" val="523984509"/>
                    </a:ext>
                  </a:extLst>
                </a:gridCol>
              </a:tblGrid>
              <a:tr h="352759">
                <a:tc>
                  <a:txBody>
                    <a:bodyPr/>
                    <a:lstStyle/>
                    <a:p>
                      <a:pPr algn="ctr"/>
                      <a:r>
                        <a:rPr lang="en-US" sz="1500" dirty="0"/>
                        <a:t>No</a:t>
                      </a:r>
                    </a:p>
                  </a:txBody>
                  <a:tcPr marL="137160" marR="137160" marT="68580" marB="68580" anchor="ctr"/>
                </a:tc>
                <a:tc>
                  <a:txBody>
                    <a:bodyPr/>
                    <a:lstStyle/>
                    <a:p>
                      <a:pPr algn="ctr"/>
                      <a:r>
                        <a:rPr lang="en-US" sz="1500" dirty="0"/>
                        <a:t>Service</a:t>
                      </a:r>
                    </a:p>
                  </a:txBody>
                  <a:tcPr marL="137160" marR="137160" marT="68580" marB="68580" anchor="ctr"/>
                </a:tc>
                <a:tc>
                  <a:txBody>
                    <a:bodyPr/>
                    <a:lstStyle/>
                    <a:p>
                      <a:pPr algn="ctr"/>
                      <a:r>
                        <a:rPr lang="en-US" sz="1500" dirty="0"/>
                        <a:t>Operator</a:t>
                      </a:r>
                    </a:p>
                  </a:txBody>
                  <a:tcPr marL="137160" marR="137160" marT="68580" marB="68580" anchor="ctr"/>
                </a:tc>
                <a:tc>
                  <a:txBody>
                    <a:bodyPr/>
                    <a:lstStyle/>
                    <a:p>
                      <a:pPr algn="ctr"/>
                      <a:r>
                        <a:rPr lang="en-US" sz="1500" dirty="0"/>
                        <a:t>Vessel size (</a:t>
                      </a:r>
                      <a:r>
                        <a:rPr lang="en-US" sz="1500" dirty="0" err="1"/>
                        <a:t>Teu</a:t>
                      </a:r>
                      <a:r>
                        <a:rPr lang="en-US" sz="1500" dirty="0"/>
                        <a:t>)</a:t>
                      </a:r>
                    </a:p>
                  </a:txBody>
                  <a:tcPr marL="137160" marR="137160" marT="68580" marB="68580" anchor="ctr"/>
                </a:tc>
                <a:tc>
                  <a:txBody>
                    <a:bodyPr/>
                    <a:lstStyle/>
                    <a:p>
                      <a:pPr algn="ctr"/>
                      <a:r>
                        <a:rPr lang="en-US" sz="1500" dirty="0"/>
                        <a:t>Port</a:t>
                      </a:r>
                      <a:r>
                        <a:rPr lang="en-US" sz="1500" baseline="0" dirty="0"/>
                        <a:t> </a:t>
                      </a:r>
                      <a:r>
                        <a:rPr lang="en-US" sz="1500" dirty="0"/>
                        <a:t>Rotation</a:t>
                      </a:r>
                    </a:p>
                  </a:txBody>
                  <a:tcPr marL="137160" marR="137160" marT="68580" marB="68580" anchor="ctr"/>
                </a:tc>
                <a:extLst>
                  <a:ext uri="{0D108BD9-81ED-4DB2-BD59-A6C34878D82A}">
                    <a16:rowId xmlns:a16="http://schemas.microsoft.com/office/drawing/2014/main" val="2523671478"/>
                  </a:ext>
                </a:extLst>
              </a:tr>
              <a:tr h="382156">
                <a:tc>
                  <a:txBody>
                    <a:bodyPr/>
                    <a:lstStyle/>
                    <a:p>
                      <a:pPr algn="ctr"/>
                      <a:r>
                        <a:rPr lang="en-US" sz="1400" dirty="0"/>
                        <a:t>1</a:t>
                      </a:r>
                    </a:p>
                  </a:txBody>
                  <a:tcPr marL="137160" marR="137160" marT="68580" marB="68580" anchor="ctr"/>
                </a:tc>
                <a:tc>
                  <a:txBody>
                    <a:bodyPr/>
                    <a:lstStyle/>
                    <a:p>
                      <a:pPr algn="ctr"/>
                      <a:r>
                        <a:rPr lang="en-US" sz="1500" b="1" u="none" strike="noStrike" dirty="0">
                          <a:solidFill>
                            <a:schemeClr val="tx1"/>
                          </a:solidFill>
                          <a:effectLst/>
                        </a:rPr>
                        <a:t>PN2</a:t>
                      </a:r>
                      <a:endParaRPr lang="en-US" sz="1500" b="1" dirty="0">
                        <a:solidFill>
                          <a:schemeClr val="tx1"/>
                        </a:solidFill>
                      </a:endParaRPr>
                    </a:p>
                  </a:txBody>
                  <a:tcPr marL="137160" marR="137160" marT="68580" marB="68580" anchor="ctr"/>
                </a:tc>
                <a:tc>
                  <a:txBody>
                    <a:bodyPr/>
                    <a:lstStyle/>
                    <a:p>
                      <a:pPr algn="ctr"/>
                      <a:r>
                        <a:rPr lang="en-US" sz="1600" b="1" u="none" strike="noStrike" dirty="0">
                          <a:solidFill>
                            <a:srgbClr val="0F4DE3"/>
                          </a:solidFill>
                          <a:effectLst/>
                        </a:rPr>
                        <a:t>THEA</a:t>
                      </a:r>
                      <a:endParaRPr lang="en-US" sz="1600" b="1" dirty="0">
                        <a:solidFill>
                          <a:srgbClr val="0F4DE3"/>
                        </a:solidFill>
                      </a:endParaRPr>
                    </a:p>
                  </a:txBody>
                  <a:tcPr marL="137160" marR="137160" marT="68580" marB="68580" anchor="ctr"/>
                </a:tc>
                <a:tc>
                  <a:txBody>
                    <a:bodyPr/>
                    <a:lstStyle/>
                    <a:p>
                      <a:pPr algn="ctr"/>
                      <a:r>
                        <a:rPr lang="en-US" sz="1600" b="1" dirty="0">
                          <a:solidFill>
                            <a:srgbClr val="0F4DE3"/>
                          </a:solidFill>
                        </a:rPr>
                        <a:t>8,500-10,000</a:t>
                      </a:r>
                    </a:p>
                  </a:txBody>
                  <a:tcPr marL="137160" marR="137160" marT="68580" marB="68580" anchor="ctr"/>
                </a:tc>
                <a:tc>
                  <a:txBody>
                    <a:bodyPr/>
                    <a:lstStyle/>
                    <a:p>
                      <a:r>
                        <a:rPr lang="en-US" sz="1400" b="1" u="none" strike="noStrike" dirty="0">
                          <a:solidFill>
                            <a:schemeClr val="tx1"/>
                          </a:solidFill>
                          <a:effectLst/>
                        </a:rPr>
                        <a:t>HICT</a:t>
                      </a:r>
                      <a:r>
                        <a:rPr lang="en-US" sz="1400" b="0" u="none" strike="noStrike" dirty="0">
                          <a:solidFill>
                            <a:schemeClr val="tx1"/>
                          </a:solidFill>
                          <a:effectLst/>
                        </a:rPr>
                        <a:t>-YTN-Tacoma-VAN-KAO-SIN-LCB-SSIT</a:t>
                      </a:r>
                      <a:endParaRPr lang="en-US" sz="1400" b="0" dirty="0">
                        <a:solidFill>
                          <a:schemeClr val="tx1"/>
                        </a:solidFill>
                      </a:endParaRPr>
                    </a:p>
                  </a:txBody>
                  <a:tcPr marL="137160" marR="137160" marT="68580" marB="68580" anchor="ctr"/>
                </a:tc>
                <a:extLst>
                  <a:ext uri="{0D108BD9-81ED-4DB2-BD59-A6C34878D82A}">
                    <a16:rowId xmlns:a16="http://schemas.microsoft.com/office/drawing/2014/main" val="1766050076"/>
                  </a:ext>
                </a:extLst>
              </a:tr>
              <a:tr h="382156">
                <a:tc>
                  <a:txBody>
                    <a:bodyPr/>
                    <a:lstStyle/>
                    <a:p>
                      <a:pPr algn="ctr"/>
                      <a:r>
                        <a:rPr lang="en-US" sz="1400" dirty="0"/>
                        <a:t>2</a:t>
                      </a:r>
                    </a:p>
                  </a:txBody>
                  <a:tcPr marL="137160" marR="137160" marT="68580" marB="68580" anchor="ctr"/>
                </a:tc>
                <a:tc>
                  <a:txBody>
                    <a:bodyPr/>
                    <a:lstStyle/>
                    <a:p>
                      <a:pPr algn="ctr"/>
                      <a:r>
                        <a:rPr lang="en-US" sz="1500" b="1" dirty="0"/>
                        <a:t>PS3</a:t>
                      </a:r>
                    </a:p>
                  </a:txBody>
                  <a:tcPr marL="137160" marR="137160" marT="68580" marB="685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none" strike="noStrike" dirty="0">
                          <a:solidFill>
                            <a:srgbClr val="0F4DE3"/>
                          </a:solidFill>
                          <a:effectLst/>
                        </a:rPr>
                        <a:t>THEA</a:t>
                      </a:r>
                      <a:endParaRPr lang="en-US" sz="1600" b="1" dirty="0">
                        <a:solidFill>
                          <a:srgbClr val="0F4DE3"/>
                        </a:solidFill>
                      </a:endParaRPr>
                    </a:p>
                  </a:txBody>
                  <a:tcPr marL="137160" marR="137160" marT="68580" marB="685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F4DE3"/>
                          </a:solidFill>
                        </a:rPr>
                        <a:t>8,500-10,000</a:t>
                      </a:r>
                    </a:p>
                  </a:txBody>
                  <a:tcPr marL="137160" marR="137160" marT="68580" marB="6858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HICT</a:t>
                      </a:r>
                      <a:r>
                        <a:rPr lang="en-US" sz="1400" dirty="0"/>
                        <a:t>-LGB-OAK-PUS-SHA-NBO- </a:t>
                      </a:r>
                      <a:r>
                        <a:rPr lang="en-US" sz="1400" dirty="0" err="1"/>
                        <a:t>Shekou</a:t>
                      </a:r>
                      <a:r>
                        <a:rPr lang="en-US" sz="1400" dirty="0"/>
                        <a:t>- SIN- PKL- </a:t>
                      </a:r>
                      <a:r>
                        <a:rPr lang="en-US" sz="1400" dirty="0" err="1"/>
                        <a:t>Nhavasheva</a:t>
                      </a:r>
                      <a:r>
                        <a:rPr lang="en-US" sz="1400" dirty="0"/>
                        <a:t>– Pipavav- CLB- PKL- SIN- LCB- TCIT</a:t>
                      </a:r>
                    </a:p>
                  </a:txBody>
                  <a:tcPr marL="137160" marR="137160" marT="68580" marB="68580" anchor="ctr"/>
                </a:tc>
                <a:extLst>
                  <a:ext uri="{0D108BD9-81ED-4DB2-BD59-A6C34878D82A}">
                    <a16:rowId xmlns:a16="http://schemas.microsoft.com/office/drawing/2014/main" val="1248887600"/>
                  </a:ext>
                </a:extLst>
              </a:tr>
              <a:tr h="382156">
                <a:tc>
                  <a:txBody>
                    <a:bodyPr/>
                    <a:lstStyle/>
                    <a:p>
                      <a:pPr algn="ctr"/>
                      <a:r>
                        <a:rPr lang="en-US" sz="1400" dirty="0"/>
                        <a:t>3</a:t>
                      </a:r>
                    </a:p>
                  </a:txBody>
                  <a:tcPr marL="137160" marR="137160" marT="68580" marB="68580" anchor="ctr"/>
                </a:tc>
                <a:tc>
                  <a:txBody>
                    <a:bodyPr/>
                    <a:lstStyle/>
                    <a:p>
                      <a:pPr algn="ctr"/>
                      <a:r>
                        <a:rPr lang="en-US" sz="1500" b="1" dirty="0"/>
                        <a:t>TPX</a:t>
                      </a:r>
                    </a:p>
                  </a:txBody>
                  <a:tcPr marL="137160" marR="137160" marT="68580" marB="68580" anchor="ctr"/>
                </a:tc>
                <a:tc>
                  <a:txBody>
                    <a:bodyPr/>
                    <a:lstStyle/>
                    <a:p>
                      <a:pPr algn="ctr"/>
                      <a:r>
                        <a:rPr lang="en-US" sz="1600" b="1" dirty="0">
                          <a:solidFill>
                            <a:srgbClr val="0F4DE3"/>
                          </a:solidFill>
                        </a:rPr>
                        <a:t>MAERSK</a:t>
                      </a:r>
                    </a:p>
                  </a:txBody>
                  <a:tcPr marL="137160" marR="137160" marT="68580" marB="68580" anchor="ctr"/>
                </a:tc>
                <a:tc>
                  <a:txBody>
                    <a:bodyPr/>
                    <a:lstStyle/>
                    <a:p>
                      <a:pPr algn="ctr"/>
                      <a:r>
                        <a:rPr lang="en-US" sz="1600" b="1" dirty="0">
                          <a:solidFill>
                            <a:srgbClr val="0F4DE3"/>
                          </a:solidFill>
                        </a:rPr>
                        <a:t>6,000</a:t>
                      </a:r>
                    </a:p>
                  </a:txBody>
                  <a:tcPr marL="137160" marR="137160" marT="68580" marB="68580" anchor="ctr"/>
                </a:tc>
                <a:tc>
                  <a:txBody>
                    <a:bodyPr/>
                    <a:lstStyle/>
                    <a:p>
                      <a:r>
                        <a:rPr lang="es-ES" sz="1400" b="1" dirty="0"/>
                        <a:t>HICT</a:t>
                      </a:r>
                      <a:r>
                        <a:rPr lang="es-ES" sz="1400" dirty="0"/>
                        <a:t>- YTN- NBO- Los</a:t>
                      </a:r>
                      <a:r>
                        <a:rPr lang="es-ES" sz="1400" baseline="0" dirty="0"/>
                        <a:t> </a:t>
                      </a:r>
                      <a:r>
                        <a:rPr lang="es-ES" sz="1400" baseline="0" dirty="0" err="1"/>
                        <a:t>Angeles</a:t>
                      </a:r>
                      <a:r>
                        <a:rPr lang="es-ES" sz="1400" dirty="0"/>
                        <a:t> </a:t>
                      </a:r>
                      <a:endParaRPr lang="en-US" sz="1400" dirty="0"/>
                    </a:p>
                  </a:txBody>
                  <a:tcPr marL="137160" marR="137160" marT="68580" marB="68580" anchor="ctr"/>
                </a:tc>
                <a:extLst>
                  <a:ext uri="{0D108BD9-81ED-4DB2-BD59-A6C34878D82A}">
                    <a16:rowId xmlns:a16="http://schemas.microsoft.com/office/drawing/2014/main" val="2802711790"/>
                  </a:ext>
                </a:extLst>
              </a:tr>
              <a:tr h="382156">
                <a:tc>
                  <a:txBody>
                    <a:bodyPr/>
                    <a:lstStyle/>
                    <a:p>
                      <a:pPr algn="ctr"/>
                      <a:r>
                        <a:rPr lang="en-US" sz="1400" dirty="0"/>
                        <a:t>4</a:t>
                      </a:r>
                    </a:p>
                  </a:txBody>
                  <a:tcPr marL="137160" marR="137160" marT="68580" marB="68580" anchor="ctr"/>
                </a:tc>
                <a:tc>
                  <a:txBody>
                    <a:bodyPr/>
                    <a:lstStyle/>
                    <a:p>
                      <a:pPr algn="ctr"/>
                      <a:r>
                        <a:rPr lang="en-US" sz="1500" b="1" dirty="0"/>
                        <a:t>AA3</a:t>
                      </a:r>
                    </a:p>
                  </a:txBody>
                  <a:tcPr marL="137160" marR="137160" marT="68580" marB="685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0F4DE3"/>
                          </a:solidFill>
                          <a:latin typeface="+mn-lt"/>
                          <a:ea typeface="+mn-ea"/>
                          <a:cs typeface="+mn-cs"/>
                        </a:rPr>
                        <a:t>WHL</a:t>
                      </a:r>
                    </a:p>
                  </a:txBody>
                  <a:tcPr marL="137160" marR="137160" marT="68580" marB="685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0F4DE3"/>
                          </a:solidFill>
                          <a:latin typeface="+mn-lt"/>
                          <a:ea typeface="+mn-ea"/>
                          <a:cs typeface="+mn-cs"/>
                        </a:rPr>
                        <a:t>6,000-13,000</a:t>
                      </a:r>
                    </a:p>
                  </a:txBody>
                  <a:tcPr marL="137160" marR="137160" marT="68580" marB="68580" anchor="ctr"/>
                </a:tc>
                <a:tc>
                  <a:txBody>
                    <a:bodyPr/>
                    <a:lstStyle/>
                    <a:p>
                      <a:r>
                        <a:rPr lang="en-US" sz="1400" b="1" dirty="0"/>
                        <a:t>HICT</a:t>
                      </a:r>
                      <a:r>
                        <a:rPr lang="en-US" sz="1400" dirty="0"/>
                        <a:t> – KAO – HKG – YTN – LGB </a:t>
                      </a:r>
                    </a:p>
                  </a:txBody>
                  <a:tcPr marL="137160" marR="137160" marT="68580" marB="68580" anchor="ctr"/>
                </a:tc>
                <a:extLst>
                  <a:ext uri="{0D108BD9-81ED-4DB2-BD59-A6C34878D82A}">
                    <a16:rowId xmlns:a16="http://schemas.microsoft.com/office/drawing/2014/main" val="342128238"/>
                  </a:ext>
                </a:extLst>
              </a:tr>
              <a:tr h="382156">
                <a:tc>
                  <a:txBody>
                    <a:bodyPr/>
                    <a:lstStyle/>
                    <a:p>
                      <a:pPr algn="ctr"/>
                      <a:r>
                        <a:rPr lang="en-US" sz="1400" dirty="0"/>
                        <a:t>5</a:t>
                      </a:r>
                    </a:p>
                  </a:txBody>
                  <a:tcPr marL="137160" marR="137160" marT="68580" marB="68580" anchor="ctr"/>
                </a:tc>
                <a:tc>
                  <a:txBody>
                    <a:bodyPr/>
                    <a:lstStyle/>
                    <a:p>
                      <a:pPr algn="ctr"/>
                      <a:r>
                        <a:rPr lang="en-US" sz="1500" b="1" u="none" strike="noStrike" dirty="0">
                          <a:effectLst/>
                        </a:rPr>
                        <a:t>AAC</a:t>
                      </a:r>
                      <a:endParaRPr lang="en-US" sz="1500" b="1" dirty="0"/>
                    </a:p>
                  </a:txBody>
                  <a:tcPr marL="137160" marR="137160" marT="68580" marB="68580" anchor="ctr"/>
                </a:tc>
                <a:tc>
                  <a:txBody>
                    <a:bodyPr/>
                    <a:lstStyle/>
                    <a:p>
                      <a:pPr algn="ctr"/>
                      <a:r>
                        <a:rPr lang="en-US" sz="1600" b="1" u="none" strike="noStrike" dirty="0">
                          <a:solidFill>
                            <a:srgbClr val="0F4DE3"/>
                          </a:solidFill>
                          <a:effectLst/>
                        </a:rPr>
                        <a:t>COSCO</a:t>
                      </a:r>
                      <a:endParaRPr lang="en-US" sz="1600" b="1" dirty="0">
                        <a:solidFill>
                          <a:srgbClr val="0F4DE3"/>
                        </a:solidFill>
                      </a:endParaRPr>
                    </a:p>
                  </a:txBody>
                  <a:tcPr marL="137160" marR="137160" marT="68580" marB="68580" anchor="ctr"/>
                </a:tc>
                <a:tc>
                  <a:txBody>
                    <a:bodyPr/>
                    <a:lstStyle/>
                    <a:p>
                      <a:pPr algn="ctr"/>
                      <a:r>
                        <a:rPr lang="en-US" sz="1600" b="1" dirty="0">
                          <a:solidFill>
                            <a:srgbClr val="0F4DE3"/>
                          </a:solidFill>
                        </a:rPr>
                        <a:t>10,000</a:t>
                      </a:r>
                    </a:p>
                  </a:txBody>
                  <a:tcPr marL="137160" marR="137160" marT="68580" marB="68580" anchor="ctr"/>
                </a:tc>
                <a:tc>
                  <a:txBody>
                    <a:bodyPr/>
                    <a:lstStyle/>
                    <a:p>
                      <a:r>
                        <a:rPr lang="en-US" sz="1400" b="1" dirty="0"/>
                        <a:t>HICT </a:t>
                      </a:r>
                      <a:r>
                        <a:rPr lang="en-US" sz="1400" dirty="0"/>
                        <a:t>– Xiamen – Ningbo – Long Beach – Oakland – </a:t>
                      </a:r>
                      <a:r>
                        <a:rPr lang="en-US" sz="1400" dirty="0" err="1"/>
                        <a:t>Cai</a:t>
                      </a:r>
                      <a:r>
                        <a:rPr lang="en-US" sz="1400" dirty="0"/>
                        <a:t> </a:t>
                      </a:r>
                      <a:r>
                        <a:rPr lang="en-US" sz="1400" dirty="0" err="1"/>
                        <a:t>Mep</a:t>
                      </a:r>
                      <a:endParaRPr lang="en-US" sz="1400" dirty="0"/>
                    </a:p>
                  </a:txBody>
                  <a:tcPr marL="137160" marR="137160" marT="68580" marB="68580" anchor="ctr"/>
                </a:tc>
                <a:extLst>
                  <a:ext uri="{0D108BD9-81ED-4DB2-BD59-A6C34878D82A}">
                    <a16:rowId xmlns:a16="http://schemas.microsoft.com/office/drawing/2014/main" val="2380335681"/>
                  </a:ext>
                </a:extLst>
              </a:tr>
              <a:tr h="382156">
                <a:tc>
                  <a:txBody>
                    <a:bodyPr/>
                    <a:lstStyle/>
                    <a:p>
                      <a:pPr algn="ctr"/>
                      <a:r>
                        <a:rPr lang="en-US" sz="1400" dirty="0"/>
                        <a:t>6</a:t>
                      </a:r>
                    </a:p>
                  </a:txBody>
                  <a:tcPr marL="137160" marR="137160" marT="68580" marB="68580" anchor="ctr"/>
                </a:tc>
                <a:tc>
                  <a:txBody>
                    <a:bodyPr/>
                    <a:lstStyle/>
                    <a:p>
                      <a:pPr algn="ctr"/>
                      <a:r>
                        <a:rPr lang="en-US" sz="1500" b="1" u="none" strike="noStrike" dirty="0">
                          <a:solidFill>
                            <a:schemeClr val="tx1"/>
                          </a:solidFill>
                          <a:effectLst/>
                        </a:rPr>
                        <a:t>SANTANA</a:t>
                      </a:r>
                      <a:endParaRPr lang="en-US" sz="1500" b="1" dirty="0">
                        <a:solidFill>
                          <a:schemeClr val="tx1"/>
                        </a:solidFill>
                      </a:endParaRPr>
                    </a:p>
                  </a:txBody>
                  <a:tcPr marL="137160" marR="137160" marT="68580" marB="68580" anchor="ctr"/>
                </a:tc>
                <a:tc>
                  <a:txBody>
                    <a:bodyPr/>
                    <a:lstStyle/>
                    <a:p>
                      <a:pPr algn="ctr"/>
                      <a:r>
                        <a:rPr lang="en-US" sz="1600" b="1" u="none" strike="noStrike" dirty="0">
                          <a:solidFill>
                            <a:srgbClr val="0F4DE3"/>
                          </a:solidFill>
                          <a:effectLst/>
                        </a:rPr>
                        <a:t>MSC</a:t>
                      </a:r>
                      <a:endParaRPr lang="en-US" sz="1600" b="1" dirty="0">
                        <a:solidFill>
                          <a:srgbClr val="0F4DE3"/>
                        </a:solidFill>
                      </a:endParaRPr>
                    </a:p>
                  </a:txBody>
                  <a:tcPr marL="137160" marR="137160" marT="68580" marB="68580" anchor="ctr"/>
                </a:tc>
                <a:tc>
                  <a:txBody>
                    <a:bodyPr/>
                    <a:lstStyle/>
                    <a:p>
                      <a:pPr algn="ctr"/>
                      <a:r>
                        <a:rPr lang="en-US" sz="1600" b="1" dirty="0">
                          <a:solidFill>
                            <a:srgbClr val="0F4DE3"/>
                          </a:solidFill>
                        </a:rPr>
                        <a:t>6,000</a:t>
                      </a:r>
                    </a:p>
                  </a:txBody>
                  <a:tcPr marL="137160" marR="137160" marT="68580" marB="68580" anchor="ctr"/>
                </a:tc>
                <a:tc>
                  <a:txBody>
                    <a:bodyPr/>
                    <a:lstStyle/>
                    <a:p>
                      <a:r>
                        <a:rPr lang="en-US" sz="1400" b="1" u="none" strike="noStrike" dirty="0">
                          <a:solidFill>
                            <a:schemeClr val="tx1"/>
                          </a:solidFill>
                          <a:effectLst/>
                        </a:rPr>
                        <a:t>HICT</a:t>
                      </a:r>
                      <a:r>
                        <a:rPr lang="en-US" sz="1400" b="0" u="none" strike="noStrike" dirty="0">
                          <a:solidFill>
                            <a:schemeClr val="tx1"/>
                          </a:solidFill>
                          <a:effectLst/>
                        </a:rPr>
                        <a:t>-SHA-NBO-Charlestown-New York</a:t>
                      </a:r>
                      <a:endParaRPr lang="en-US" sz="1400" b="0" dirty="0">
                        <a:solidFill>
                          <a:schemeClr val="tx1"/>
                        </a:solidFill>
                      </a:endParaRPr>
                    </a:p>
                  </a:txBody>
                  <a:tcPr marL="137160" marR="137160" marT="68580" marB="68580" anchor="ctr"/>
                </a:tc>
                <a:extLst>
                  <a:ext uri="{0D108BD9-81ED-4DB2-BD59-A6C34878D82A}">
                    <a16:rowId xmlns:a16="http://schemas.microsoft.com/office/drawing/2014/main" val="2048255337"/>
                  </a:ext>
                </a:extLst>
              </a:tr>
              <a:tr h="382156">
                <a:tc>
                  <a:txBody>
                    <a:bodyPr/>
                    <a:lstStyle/>
                    <a:p>
                      <a:pPr algn="ctr"/>
                      <a:r>
                        <a:rPr lang="en-US" sz="1400" dirty="0"/>
                        <a:t>7</a:t>
                      </a:r>
                    </a:p>
                  </a:txBody>
                  <a:tcPr marL="137160" marR="137160" marT="68580" marB="68580" anchor="ctr"/>
                </a:tc>
                <a:tc>
                  <a:txBody>
                    <a:bodyPr/>
                    <a:lstStyle/>
                    <a:p>
                      <a:pPr algn="ctr"/>
                      <a:r>
                        <a:rPr lang="en-US" sz="1500" b="1" dirty="0">
                          <a:solidFill>
                            <a:schemeClr val="tx1"/>
                          </a:solidFill>
                        </a:rPr>
                        <a:t>SENTOSA</a:t>
                      </a:r>
                    </a:p>
                  </a:txBody>
                  <a:tcPr marL="137160" marR="137160" marT="68580" marB="68580" anchor="ctr"/>
                </a:tc>
                <a:tc>
                  <a:txBody>
                    <a:bodyPr/>
                    <a:lstStyle/>
                    <a:p>
                      <a:pPr algn="ctr"/>
                      <a:r>
                        <a:rPr lang="en-US" sz="1600" b="1" dirty="0">
                          <a:solidFill>
                            <a:srgbClr val="0F4DE3"/>
                          </a:solidFill>
                        </a:rPr>
                        <a:t>MSC</a:t>
                      </a:r>
                    </a:p>
                  </a:txBody>
                  <a:tcPr marL="137160" marR="137160" marT="68580" marB="68580" anchor="ctr"/>
                </a:tc>
                <a:tc>
                  <a:txBody>
                    <a:bodyPr/>
                    <a:lstStyle/>
                    <a:p>
                      <a:pPr algn="ctr"/>
                      <a:r>
                        <a:rPr lang="en-US" sz="1600" b="1" dirty="0">
                          <a:solidFill>
                            <a:srgbClr val="0F4DE3"/>
                          </a:solidFill>
                        </a:rPr>
                        <a:t>7,000 – 8,000</a:t>
                      </a:r>
                    </a:p>
                  </a:txBody>
                  <a:tcPr marL="137160" marR="137160" marT="68580" marB="68580" anchor="ctr"/>
                </a:tc>
                <a:tc>
                  <a:txBody>
                    <a:bodyPr/>
                    <a:lstStyle/>
                    <a:p>
                      <a:r>
                        <a:rPr lang="en-US" sz="1400" b="1" dirty="0">
                          <a:solidFill>
                            <a:schemeClr val="tx1"/>
                          </a:solidFill>
                        </a:rPr>
                        <a:t>HICT</a:t>
                      </a:r>
                      <a:r>
                        <a:rPr lang="en-US" sz="1400" b="0" dirty="0">
                          <a:solidFill>
                            <a:schemeClr val="tx1"/>
                          </a:solidFill>
                        </a:rPr>
                        <a:t>-Long Beach-Oakland-Busan-Laem Chabang-</a:t>
                      </a:r>
                      <a:r>
                        <a:rPr lang="en-US" sz="1400" b="0" dirty="0" err="1">
                          <a:solidFill>
                            <a:schemeClr val="tx1"/>
                          </a:solidFill>
                        </a:rPr>
                        <a:t>Vung</a:t>
                      </a:r>
                      <a:r>
                        <a:rPr lang="en-US" sz="1400" b="0" dirty="0">
                          <a:solidFill>
                            <a:schemeClr val="tx1"/>
                          </a:solidFill>
                        </a:rPr>
                        <a:t> Tau</a:t>
                      </a:r>
                    </a:p>
                  </a:txBody>
                  <a:tcPr marL="137160" marR="137160" marT="68580" marB="68580" anchor="ctr"/>
                </a:tc>
                <a:extLst>
                  <a:ext uri="{0D108BD9-81ED-4DB2-BD59-A6C34878D82A}">
                    <a16:rowId xmlns:a16="http://schemas.microsoft.com/office/drawing/2014/main" val="4176574881"/>
                  </a:ext>
                </a:extLst>
              </a:tr>
              <a:tr h="382156">
                <a:tc>
                  <a:txBody>
                    <a:bodyPr/>
                    <a:lstStyle/>
                    <a:p>
                      <a:pPr algn="ctr"/>
                      <a:r>
                        <a:rPr lang="en-US" sz="1400" dirty="0"/>
                        <a:t>8</a:t>
                      </a:r>
                    </a:p>
                  </a:txBody>
                  <a:tcPr marL="137160" marR="137160" marT="68580" marB="68580" anchor="ctr"/>
                </a:tc>
                <a:tc>
                  <a:txBody>
                    <a:bodyPr/>
                    <a:lstStyle/>
                    <a:p>
                      <a:pPr algn="ctr"/>
                      <a:r>
                        <a:rPr lang="en-US" sz="1500" b="1" dirty="0"/>
                        <a:t>ZXB</a:t>
                      </a:r>
                    </a:p>
                  </a:txBody>
                  <a:tcPr marL="137160" marR="137160" marT="68580" marB="68580" anchor="ctr"/>
                </a:tc>
                <a:tc>
                  <a:txBody>
                    <a:bodyPr/>
                    <a:lstStyle/>
                    <a:p>
                      <a:pPr algn="ctr"/>
                      <a:r>
                        <a:rPr lang="en-US" sz="1600" b="1" dirty="0">
                          <a:solidFill>
                            <a:srgbClr val="0F4DE3"/>
                          </a:solidFill>
                        </a:rPr>
                        <a:t>ZIM</a:t>
                      </a:r>
                    </a:p>
                  </a:txBody>
                  <a:tcPr marL="137160" marR="137160" marT="68580" marB="68580" anchor="ctr"/>
                </a:tc>
                <a:tc>
                  <a:txBody>
                    <a:bodyPr/>
                    <a:lstStyle/>
                    <a:p>
                      <a:pPr algn="ctr"/>
                      <a:r>
                        <a:rPr lang="en-US" sz="1600" b="1" dirty="0">
                          <a:solidFill>
                            <a:srgbClr val="0F4DE3"/>
                          </a:solidFill>
                        </a:rPr>
                        <a:t>7,000</a:t>
                      </a:r>
                    </a:p>
                  </a:txBody>
                  <a:tcPr marL="137160" marR="137160" marT="68580" marB="68580" anchor="ctr"/>
                </a:tc>
                <a:tc>
                  <a:txBody>
                    <a:bodyPr/>
                    <a:lstStyle/>
                    <a:p>
                      <a:r>
                        <a:rPr lang="en-US" sz="1400" b="1" dirty="0"/>
                        <a:t>HICT</a:t>
                      </a:r>
                      <a:r>
                        <a:rPr lang="en-US" sz="1400" dirty="0"/>
                        <a:t>- </a:t>
                      </a:r>
                      <a:r>
                        <a:rPr lang="en-US" sz="1400" dirty="0" err="1"/>
                        <a:t>Yantian</a:t>
                      </a:r>
                      <a:r>
                        <a:rPr lang="en-US" sz="1400" dirty="0"/>
                        <a:t>– Kao– Kingston– Baltimore– Norfolk– New York– Boston– Jakarta– LCB– </a:t>
                      </a:r>
                      <a:r>
                        <a:rPr lang="en-US" sz="1400" dirty="0" err="1"/>
                        <a:t>Cai</a:t>
                      </a:r>
                      <a:r>
                        <a:rPr lang="en-US" sz="1400" baseline="0" dirty="0"/>
                        <a:t> </a:t>
                      </a:r>
                      <a:r>
                        <a:rPr lang="en-US" sz="1400" baseline="0" dirty="0" err="1"/>
                        <a:t>Mep</a:t>
                      </a:r>
                      <a:endParaRPr lang="en-US" sz="1400" dirty="0"/>
                    </a:p>
                  </a:txBody>
                  <a:tcPr marL="137160" marR="137160" marT="68580" marB="68580" anchor="ctr"/>
                </a:tc>
                <a:extLst>
                  <a:ext uri="{0D108BD9-81ED-4DB2-BD59-A6C34878D82A}">
                    <a16:rowId xmlns:a16="http://schemas.microsoft.com/office/drawing/2014/main" val="2405994844"/>
                  </a:ext>
                </a:extLst>
              </a:tr>
              <a:tr h="382156">
                <a:tc>
                  <a:txBody>
                    <a:bodyPr/>
                    <a:lstStyle/>
                    <a:p>
                      <a:pPr algn="ctr"/>
                      <a:r>
                        <a:rPr lang="en-US" sz="1400" dirty="0"/>
                        <a:t>9</a:t>
                      </a:r>
                    </a:p>
                  </a:txBody>
                  <a:tcPr marL="137160" marR="137160" marT="68580" marB="68580" anchor="ctr"/>
                </a:tc>
                <a:tc>
                  <a:txBody>
                    <a:bodyPr/>
                    <a:lstStyle/>
                    <a:p>
                      <a:pPr algn="ctr"/>
                      <a:r>
                        <a:rPr lang="en-US" sz="1500" b="1" dirty="0"/>
                        <a:t>CBX</a:t>
                      </a:r>
                    </a:p>
                  </a:txBody>
                  <a:tcPr marL="137160" marR="137160" marT="68580" marB="68580" anchor="ctr"/>
                </a:tc>
                <a:tc>
                  <a:txBody>
                    <a:bodyPr/>
                    <a:lstStyle/>
                    <a:p>
                      <a:pPr algn="ctr"/>
                      <a:r>
                        <a:rPr lang="en-US" sz="1600" b="1" dirty="0">
                          <a:solidFill>
                            <a:srgbClr val="0F4DE3"/>
                          </a:solidFill>
                        </a:rPr>
                        <a:t>CMA-CGM</a:t>
                      </a:r>
                    </a:p>
                  </a:txBody>
                  <a:tcPr marL="137160" marR="137160" marT="68580" marB="68580" anchor="ctr"/>
                </a:tc>
                <a:tc>
                  <a:txBody>
                    <a:bodyPr/>
                    <a:lstStyle/>
                    <a:p>
                      <a:pPr algn="ctr"/>
                      <a:r>
                        <a:rPr lang="en-US" sz="1600" b="1" dirty="0">
                          <a:solidFill>
                            <a:srgbClr val="0F4DE3"/>
                          </a:solidFill>
                        </a:rPr>
                        <a:t>10,000</a:t>
                      </a:r>
                    </a:p>
                  </a:txBody>
                  <a:tcPr marL="137160" marR="137160" marT="68580" marB="68580" anchor="ctr"/>
                </a:tc>
                <a:tc>
                  <a:txBody>
                    <a:bodyPr/>
                    <a:lstStyle/>
                    <a:p>
                      <a:r>
                        <a:rPr lang="en-US" sz="1400" b="1" dirty="0"/>
                        <a:t>HICT</a:t>
                      </a:r>
                      <a:r>
                        <a:rPr lang="en-US" sz="1400" dirty="0"/>
                        <a:t>-  </a:t>
                      </a:r>
                      <a:r>
                        <a:rPr lang="en-US" sz="1400" dirty="0" err="1"/>
                        <a:t>Yantian</a:t>
                      </a:r>
                      <a:r>
                        <a:rPr lang="en-US" sz="1400" dirty="0"/>
                        <a:t>- Ningbo- Shanghai- Busan- Yokohama- Norfolk- Savannah- Charleston- </a:t>
                      </a:r>
                      <a:r>
                        <a:rPr lang="en-US" sz="1400" dirty="0" err="1"/>
                        <a:t>Mianmi</a:t>
                      </a:r>
                      <a:endParaRPr lang="en-US" sz="1400" dirty="0"/>
                    </a:p>
                  </a:txBody>
                  <a:tcPr marL="137160" marR="137160" marT="68580" marB="68580" anchor="ctr"/>
                </a:tc>
                <a:extLst>
                  <a:ext uri="{0D108BD9-81ED-4DB2-BD59-A6C34878D82A}">
                    <a16:rowId xmlns:a16="http://schemas.microsoft.com/office/drawing/2014/main" val="256724796"/>
                  </a:ext>
                </a:extLst>
              </a:tr>
              <a:tr h="382156">
                <a:tc>
                  <a:txBody>
                    <a:bodyPr/>
                    <a:lstStyle/>
                    <a:p>
                      <a:pPr algn="ctr"/>
                      <a:r>
                        <a:rPr lang="en-US" sz="1400" dirty="0"/>
                        <a:t>10</a:t>
                      </a:r>
                    </a:p>
                  </a:txBody>
                  <a:tcPr marL="137160" marR="137160" marT="68580" marB="68580" anchor="ctr"/>
                </a:tc>
                <a:tc>
                  <a:txBody>
                    <a:bodyPr/>
                    <a:lstStyle/>
                    <a:p>
                      <a:pPr algn="ctr"/>
                      <a:r>
                        <a:rPr lang="en-US" sz="1500" b="1" dirty="0"/>
                        <a:t>CYH</a:t>
                      </a:r>
                    </a:p>
                  </a:txBody>
                  <a:tcPr marL="137160" marR="137160" marT="68580" marB="68580" anchor="ctr"/>
                </a:tc>
                <a:tc>
                  <a:txBody>
                    <a:bodyPr/>
                    <a:lstStyle/>
                    <a:p>
                      <a:pPr algn="ctr"/>
                      <a:r>
                        <a:rPr lang="en-US" sz="1600" b="1" dirty="0">
                          <a:solidFill>
                            <a:srgbClr val="0F4DE3"/>
                          </a:solidFill>
                        </a:rPr>
                        <a:t>COSCO</a:t>
                      </a:r>
                    </a:p>
                  </a:txBody>
                  <a:tcPr marL="137160" marR="137160" marT="68580" marB="68580" anchor="ctr"/>
                </a:tc>
                <a:tc>
                  <a:txBody>
                    <a:bodyPr/>
                    <a:lstStyle/>
                    <a:p>
                      <a:pPr algn="ctr"/>
                      <a:r>
                        <a:rPr lang="en-US" sz="1600" b="1" dirty="0">
                          <a:solidFill>
                            <a:srgbClr val="0F4DE3"/>
                          </a:solidFill>
                        </a:rPr>
                        <a:t>4,300</a:t>
                      </a:r>
                    </a:p>
                  </a:txBody>
                  <a:tcPr marL="137160" marR="137160" marT="68580" marB="68580" anchor="ctr"/>
                </a:tc>
                <a:tc>
                  <a:txBody>
                    <a:bodyPr/>
                    <a:lstStyle/>
                    <a:p>
                      <a:r>
                        <a:rPr lang="en-US" sz="1400" b="1" dirty="0"/>
                        <a:t>HICT</a:t>
                      </a:r>
                      <a:r>
                        <a:rPr lang="en-US" sz="1400" dirty="0"/>
                        <a:t>-</a:t>
                      </a:r>
                      <a:r>
                        <a:rPr lang="en-US" sz="1400" dirty="0" err="1"/>
                        <a:t>XianChan</a:t>
                      </a:r>
                      <a:r>
                        <a:rPr lang="en-US" sz="1400" dirty="0"/>
                        <a:t> Beach-HKG-Tianjin-QDA-</a:t>
                      </a:r>
                      <a:r>
                        <a:rPr lang="en-US" sz="1400" dirty="0" err="1"/>
                        <a:t>LianYunGang</a:t>
                      </a:r>
                      <a:r>
                        <a:rPr lang="en-US" sz="1400" dirty="0"/>
                        <a:t>- Ningbo-</a:t>
                      </a:r>
                      <a:r>
                        <a:rPr lang="en-US" sz="1400" dirty="0" err="1"/>
                        <a:t>FuZhou</a:t>
                      </a:r>
                      <a:r>
                        <a:rPr lang="en-US" sz="1400" dirty="0"/>
                        <a:t> </a:t>
                      </a:r>
                    </a:p>
                  </a:txBody>
                  <a:tcPr marL="137160" marR="137160" marT="68580" marB="68580" anchor="ctr"/>
                </a:tc>
                <a:extLst>
                  <a:ext uri="{0D108BD9-81ED-4DB2-BD59-A6C34878D82A}">
                    <a16:rowId xmlns:a16="http://schemas.microsoft.com/office/drawing/2014/main" val="1574963575"/>
                  </a:ext>
                </a:extLst>
              </a:tr>
              <a:tr h="382156">
                <a:tc>
                  <a:txBody>
                    <a:bodyPr/>
                    <a:lstStyle/>
                    <a:p>
                      <a:pPr algn="ctr"/>
                      <a:r>
                        <a:rPr lang="en-US" sz="1400" dirty="0"/>
                        <a:t>11</a:t>
                      </a:r>
                    </a:p>
                  </a:txBody>
                  <a:tcPr marL="137160" marR="137160" marT="68580" marB="68580" anchor="ctr"/>
                </a:tc>
                <a:tc>
                  <a:txBody>
                    <a:bodyPr/>
                    <a:lstStyle/>
                    <a:p>
                      <a:pPr algn="ctr"/>
                      <a:r>
                        <a:rPr lang="en-US" sz="1500" b="1" u="none" strike="noStrike" dirty="0">
                          <a:effectLst/>
                        </a:rPr>
                        <a:t>CI3</a:t>
                      </a:r>
                      <a:endParaRPr lang="en-US" sz="1500" b="1" dirty="0"/>
                    </a:p>
                  </a:txBody>
                  <a:tcPr marL="137160" marR="137160" marT="68580" marB="68580" anchor="ctr"/>
                </a:tc>
                <a:tc>
                  <a:txBody>
                    <a:bodyPr/>
                    <a:lstStyle/>
                    <a:p>
                      <a:pPr algn="ctr"/>
                      <a:r>
                        <a:rPr lang="en-US" sz="1600" b="1" u="none" strike="noStrike" dirty="0">
                          <a:solidFill>
                            <a:srgbClr val="0F4DE3"/>
                          </a:solidFill>
                          <a:effectLst/>
                        </a:rPr>
                        <a:t>WHL/COS/OCL/ONE</a:t>
                      </a:r>
                      <a:endParaRPr lang="en-US" sz="1600" b="1" dirty="0">
                        <a:solidFill>
                          <a:srgbClr val="0F4DE3"/>
                        </a:solidFill>
                      </a:endParaRPr>
                    </a:p>
                  </a:txBody>
                  <a:tcPr marL="137160" marR="137160" marT="68580" marB="68580" anchor="ctr"/>
                </a:tc>
                <a:tc>
                  <a:txBody>
                    <a:bodyPr/>
                    <a:lstStyle/>
                    <a:p>
                      <a:pPr algn="ctr"/>
                      <a:r>
                        <a:rPr lang="en-US" sz="1600" b="1" dirty="0">
                          <a:solidFill>
                            <a:srgbClr val="0F4DE3"/>
                          </a:solidFill>
                        </a:rPr>
                        <a:t>4,500</a:t>
                      </a:r>
                    </a:p>
                  </a:txBody>
                  <a:tcPr marL="137160" marR="137160" marT="68580" marB="68580" anchor="ctr"/>
                </a:tc>
                <a:tc>
                  <a:txBody>
                    <a:bodyPr/>
                    <a:lstStyle/>
                    <a:p>
                      <a:r>
                        <a:rPr lang="en-US" sz="1400" b="1" u="none" strike="noStrike" dirty="0">
                          <a:effectLst/>
                        </a:rPr>
                        <a:t>HICT</a:t>
                      </a:r>
                      <a:r>
                        <a:rPr lang="en-US" sz="1400" u="none" strike="noStrike" dirty="0">
                          <a:effectLst/>
                        </a:rPr>
                        <a:t>-SHA-NGB-HKG-SHK-SIN-PKL-MAA-KAT-PKL-SIN</a:t>
                      </a:r>
                      <a:endParaRPr lang="en-US" sz="1400" dirty="0"/>
                    </a:p>
                  </a:txBody>
                  <a:tcPr marL="137160" marR="137160" marT="68580" marB="68580" anchor="ctr"/>
                </a:tc>
                <a:extLst>
                  <a:ext uri="{0D108BD9-81ED-4DB2-BD59-A6C34878D82A}">
                    <a16:rowId xmlns:a16="http://schemas.microsoft.com/office/drawing/2014/main" val="1478159601"/>
                  </a:ext>
                </a:extLst>
              </a:tr>
              <a:tr h="382156">
                <a:tc>
                  <a:txBody>
                    <a:bodyPr/>
                    <a:lstStyle/>
                    <a:p>
                      <a:pPr algn="ctr"/>
                      <a:r>
                        <a:rPr lang="en-US" sz="1400" dirty="0"/>
                        <a:t>12</a:t>
                      </a:r>
                    </a:p>
                  </a:txBody>
                  <a:tcPr marL="137160" marR="137160" marT="68580" marB="68580" anchor="ctr"/>
                </a:tc>
                <a:tc>
                  <a:txBody>
                    <a:bodyPr/>
                    <a:lstStyle/>
                    <a:p>
                      <a:pPr algn="ctr"/>
                      <a:r>
                        <a:rPr lang="en-US" sz="1500" b="1" u="none" strike="noStrike" dirty="0">
                          <a:effectLst/>
                        </a:rPr>
                        <a:t>ORCHID</a:t>
                      </a:r>
                      <a:endParaRPr lang="en-US" sz="1500" b="1" dirty="0"/>
                    </a:p>
                  </a:txBody>
                  <a:tcPr marL="137160" marR="137160" marT="68580" marB="68580" anchor="ctr"/>
                </a:tc>
                <a:tc>
                  <a:txBody>
                    <a:bodyPr/>
                    <a:lstStyle/>
                    <a:p>
                      <a:pPr algn="ctr"/>
                      <a:r>
                        <a:rPr lang="en-US" sz="1600" b="1" dirty="0">
                          <a:solidFill>
                            <a:srgbClr val="0F4DE3"/>
                          </a:solidFill>
                        </a:rPr>
                        <a:t>MSC</a:t>
                      </a:r>
                    </a:p>
                  </a:txBody>
                  <a:tcPr marL="137160" marR="137160" marT="68580" marB="68580" anchor="ctr"/>
                </a:tc>
                <a:tc>
                  <a:txBody>
                    <a:bodyPr/>
                    <a:lstStyle/>
                    <a:p>
                      <a:pPr algn="ctr"/>
                      <a:r>
                        <a:rPr lang="en-US" sz="1600" b="1" dirty="0">
                          <a:solidFill>
                            <a:srgbClr val="0F4DE3"/>
                          </a:solidFill>
                        </a:rPr>
                        <a:t>3,500</a:t>
                      </a:r>
                    </a:p>
                  </a:txBody>
                  <a:tcPr marL="137160" marR="137160" marT="68580" marB="68580" anchor="ctr"/>
                </a:tc>
                <a:tc>
                  <a:txBody>
                    <a:bodyPr/>
                    <a:lstStyle/>
                    <a:p>
                      <a:r>
                        <a:rPr lang="en-US" sz="1400" b="1" u="none" strike="noStrike" dirty="0">
                          <a:effectLst/>
                        </a:rPr>
                        <a:t>HICT</a:t>
                      </a:r>
                      <a:r>
                        <a:rPr lang="en-US" sz="1400" u="none" strike="noStrike" dirty="0">
                          <a:effectLst/>
                        </a:rPr>
                        <a:t>-Qinzhou-YTN-HKG-QDA-Fuzhou-Shantou-HKG-</a:t>
                      </a:r>
                      <a:r>
                        <a:rPr lang="en-US" sz="1400" u="none" strike="noStrike" dirty="0" err="1">
                          <a:effectLst/>
                        </a:rPr>
                        <a:t>Shekou</a:t>
                      </a:r>
                      <a:r>
                        <a:rPr lang="en-US" sz="1400" u="none" strike="noStrike" dirty="0">
                          <a:effectLst/>
                        </a:rPr>
                        <a:t>-</a:t>
                      </a:r>
                      <a:r>
                        <a:rPr lang="en-US" sz="1400" b="1" u="none" strike="noStrike" dirty="0">
                          <a:effectLst/>
                        </a:rPr>
                        <a:t>HICT</a:t>
                      </a:r>
                      <a:r>
                        <a:rPr lang="en-US" sz="1400" u="none" strike="noStrike" dirty="0">
                          <a:effectLst/>
                        </a:rPr>
                        <a:t>-</a:t>
                      </a:r>
                      <a:r>
                        <a:rPr lang="en-US" sz="1400" u="none" strike="noStrike" dirty="0" err="1">
                          <a:effectLst/>
                        </a:rPr>
                        <a:t>Tanjong</a:t>
                      </a:r>
                      <a:r>
                        <a:rPr lang="en-US" sz="1400" u="none" strike="noStrike" dirty="0">
                          <a:effectLst/>
                        </a:rPr>
                        <a:t> </a:t>
                      </a:r>
                      <a:r>
                        <a:rPr lang="en-US" sz="1400" u="none" strike="noStrike" dirty="0" err="1">
                          <a:effectLst/>
                        </a:rPr>
                        <a:t>Pelepas</a:t>
                      </a:r>
                      <a:r>
                        <a:rPr lang="en-US" sz="1400" u="none" strike="noStrike" dirty="0">
                          <a:effectLst/>
                        </a:rPr>
                        <a:t>-SIN-</a:t>
                      </a:r>
                      <a:r>
                        <a:rPr lang="en-US" sz="1400" u="none" strike="noStrike" dirty="0" err="1">
                          <a:effectLst/>
                        </a:rPr>
                        <a:t>Shekou</a:t>
                      </a:r>
                      <a:endParaRPr lang="en-US" sz="1400" dirty="0"/>
                    </a:p>
                  </a:txBody>
                  <a:tcPr marL="137160" marR="137160" marT="68580" marB="68580" anchor="ctr"/>
                </a:tc>
                <a:extLst>
                  <a:ext uri="{0D108BD9-81ED-4DB2-BD59-A6C34878D82A}">
                    <a16:rowId xmlns:a16="http://schemas.microsoft.com/office/drawing/2014/main" val="3123724748"/>
                  </a:ext>
                </a:extLst>
              </a:tr>
              <a:tr h="382156">
                <a:tc>
                  <a:txBody>
                    <a:bodyPr/>
                    <a:lstStyle/>
                    <a:p>
                      <a:pPr algn="ctr"/>
                      <a:r>
                        <a:rPr lang="en-US" sz="1400" dirty="0"/>
                        <a:t>13</a:t>
                      </a:r>
                    </a:p>
                  </a:txBody>
                  <a:tcPr marL="137160" marR="137160" marT="68580" marB="68580" anchor="ctr"/>
                </a:tc>
                <a:tc>
                  <a:txBody>
                    <a:bodyPr/>
                    <a:lstStyle/>
                    <a:p>
                      <a:pPr algn="ctr"/>
                      <a:r>
                        <a:rPr lang="en-US" sz="1500" b="1" dirty="0"/>
                        <a:t>BBX3</a:t>
                      </a:r>
                    </a:p>
                  </a:txBody>
                  <a:tcPr marL="137160" marR="137160" marT="68580" marB="68580" anchor="ctr"/>
                </a:tc>
                <a:tc>
                  <a:txBody>
                    <a:bodyPr/>
                    <a:lstStyle/>
                    <a:p>
                      <a:pPr algn="ctr"/>
                      <a:r>
                        <a:rPr lang="en-US" sz="1600" b="1" dirty="0">
                          <a:solidFill>
                            <a:srgbClr val="3D72F2"/>
                          </a:solidFill>
                        </a:rPr>
                        <a:t>CMA-CGM</a:t>
                      </a:r>
                    </a:p>
                  </a:txBody>
                  <a:tcPr marL="137160" marR="137160" marT="68580" marB="68580" anchor="ctr"/>
                </a:tc>
                <a:tc>
                  <a:txBody>
                    <a:bodyPr/>
                    <a:lstStyle/>
                    <a:p>
                      <a:pPr algn="ctr"/>
                      <a:r>
                        <a:rPr lang="en-US" sz="1600" b="1" dirty="0">
                          <a:solidFill>
                            <a:srgbClr val="3D72F2"/>
                          </a:solidFill>
                        </a:rPr>
                        <a:t>2,200</a:t>
                      </a:r>
                    </a:p>
                  </a:txBody>
                  <a:tcPr marL="137160" marR="137160" marT="68580" marB="68580" anchor="ctr"/>
                </a:tc>
                <a:tc>
                  <a:txBody>
                    <a:bodyPr/>
                    <a:lstStyle/>
                    <a:p>
                      <a:r>
                        <a:rPr lang="en-US" sz="1400" b="1" dirty="0"/>
                        <a:t>HICT</a:t>
                      </a:r>
                      <a:r>
                        <a:rPr lang="en-US" sz="1400" dirty="0"/>
                        <a:t>- </a:t>
                      </a:r>
                      <a:r>
                        <a:rPr lang="en-US" sz="1400" dirty="0" err="1"/>
                        <a:t>Nansha</a:t>
                      </a:r>
                      <a:r>
                        <a:rPr lang="en-US" sz="1400" dirty="0"/>
                        <a:t>- Hong Kong– </a:t>
                      </a:r>
                      <a:r>
                        <a:rPr lang="en-US" sz="1400" dirty="0" err="1"/>
                        <a:t>Shekou</a:t>
                      </a:r>
                      <a:r>
                        <a:rPr lang="en-US" sz="1400" dirty="0"/>
                        <a:t>– Singapore– Chittagong– Singapore- </a:t>
                      </a:r>
                      <a:r>
                        <a:rPr lang="en-US" sz="1400" dirty="0" err="1"/>
                        <a:t>Danang</a:t>
                      </a:r>
                      <a:endParaRPr lang="en-US" sz="1400" dirty="0"/>
                    </a:p>
                  </a:txBody>
                  <a:tcPr marL="137160" marR="137160" marT="68580" marB="68580" anchor="ctr"/>
                </a:tc>
                <a:extLst>
                  <a:ext uri="{0D108BD9-81ED-4DB2-BD59-A6C34878D82A}">
                    <a16:rowId xmlns:a16="http://schemas.microsoft.com/office/drawing/2014/main" val="800803943"/>
                  </a:ext>
                </a:extLst>
              </a:tr>
              <a:tr h="382156">
                <a:tc>
                  <a:txBody>
                    <a:bodyPr/>
                    <a:lstStyle/>
                    <a:p>
                      <a:pPr algn="ctr"/>
                      <a:r>
                        <a:rPr lang="en-US" sz="1400" dirty="0"/>
                        <a:t>14</a:t>
                      </a:r>
                    </a:p>
                  </a:txBody>
                  <a:tcPr marL="137160" marR="137160" marT="68580" marB="68580" anchor="ctr"/>
                </a:tc>
                <a:tc>
                  <a:txBody>
                    <a:bodyPr/>
                    <a:lstStyle/>
                    <a:p>
                      <a:pPr algn="ctr"/>
                      <a:r>
                        <a:rPr lang="en-US" sz="1500" b="1" dirty="0"/>
                        <a:t>CI7</a:t>
                      </a:r>
                    </a:p>
                  </a:txBody>
                  <a:tcPr marL="137160" marR="137160" marT="68580" marB="68580" anchor="ctr"/>
                </a:tc>
                <a:tc>
                  <a:txBody>
                    <a:bodyPr/>
                    <a:lstStyle/>
                    <a:p>
                      <a:pPr algn="ctr"/>
                      <a:r>
                        <a:rPr lang="en-US" sz="1600" b="1" dirty="0">
                          <a:solidFill>
                            <a:srgbClr val="0F4DE3"/>
                          </a:solidFill>
                        </a:rPr>
                        <a:t>WHL</a:t>
                      </a:r>
                    </a:p>
                  </a:txBody>
                  <a:tcPr marL="137160" marR="137160" marT="68580" marB="68580" anchor="ctr"/>
                </a:tc>
                <a:tc>
                  <a:txBody>
                    <a:bodyPr/>
                    <a:lstStyle/>
                    <a:p>
                      <a:pPr algn="ctr"/>
                      <a:r>
                        <a:rPr lang="en-US" sz="1600" b="1" dirty="0">
                          <a:solidFill>
                            <a:srgbClr val="0F4DE3"/>
                          </a:solidFill>
                        </a:rPr>
                        <a:t>1,700</a:t>
                      </a:r>
                    </a:p>
                  </a:txBody>
                  <a:tcPr marL="137160" marR="137160" marT="68580" marB="68580" anchor="ctr"/>
                </a:tc>
                <a:tc>
                  <a:txBody>
                    <a:bodyPr/>
                    <a:lstStyle/>
                    <a:p>
                      <a:r>
                        <a:rPr lang="es-ES" sz="1400" b="1" dirty="0"/>
                        <a:t>HICT</a:t>
                      </a:r>
                      <a:r>
                        <a:rPr lang="es-ES" sz="1400" b="0" dirty="0"/>
                        <a:t>-Qingdao - </a:t>
                      </a:r>
                      <a:r>
                        <a:rPr lang="es-ES" sz="1400" b="0" dirty="0" err="1"/>
                        <a:t>Shanghai</a:t>
                      </a:r>
                      <a:r>
                        <a:rPr lang="es-ES" sz="1400" b="0" dirty="0"/>
                        <a:t> - Ningbo - </a:t>
                      </a:r>
                      <a:r>
                        <a:rPr lang="es-ES" sz="1400" b="0" dirty="0" err="1"/>
                        <a:t>Nansha</a:t>
                      </a:r>
                      <a:r>
                        <a:rPr lang="es-ES" sz="1400" b="0" dirty="0"/>
                        <a:t> – PKL- </a:t>
                      </a:r>
                      <a:r>
                        <a:rPr lang="es-ES" sz="1400" b="0" dirty="0" err="1"/>
                        <a:t>Cochin</a:t>
                      </a:r>
                      <a:r>
                        <a:rPr lang="es-ES" sz="1400" b="0" dirty="0"/>
                        <a:t> - </a:t>
                      </a:r>
                      <a:r>
                        <a:rPr lang="es-ES" sz="1400" b="0" dirty="0" err="1"/>
                        <a:t>Nhavasheva</a:t>
                      </a:r>
                      <a:r>
                        <a:rPr lang="es-ES" sz="1400" b="0" dirty="0"/>
                        <a:t> - PKL- LCB</a:t>
                      </a:r>
                      <a:endParaRPr lang="en-US" sz="1400" b="0" dirty="0"/>
                    </a:p>
                  </a:txBody>
                  <a:tcPr marL="137160" marR="137160" marT="68580" marB="68580" anchor="ctr"/>
                </a:tc>
                <a:extLst>
                  <a:ext uri="{0D108BD9-81ED-4DB2-BD59-A6C34878D82A}">
                    <a16:rowId xmlns:a16="http://schemas.microsoft.com/office/drawing/2014/main" val="1440057803"/>
                  </a:ext>
                </a:extLst>
              </a:tr>
              <a:tr h="382156">
                <a:tc>
                  <a:txBody>
                    <a:bodyPr/>
                    <a:lstStyle/>
                    <a:p>
                      <a:pPr algn="ctr"/>
                      <a:r>
                        <a:rPr lang="en-US" sz="1400" dirty="0"/>
                        <a:t>15</a:t>
                      </a:r>
                    </a:p>
                  </a:txBody>
                  <a:tcPr marL="137160" marR="137160" marT="68580" marB="68580" anchor="ctr"/>
                </a:tc>
                <a:tc>
                  <a:txBody>
                    <a:bodyPr/>
                    <a:lstStyle/>
                    <a:p>
                      <a:pPr algn="ctr"/>
                      <a:r>
                        <a:rPr lang="en-US" sz="1500" b="1" dirty="0"/>
                        <a:t>CBX2</a:t>
                      </a:r>
                    </a:p>
                  </a:txBody>
                  <a:tcPr marL="137160" marR="137160" marT="68580" marB="68580" anchor="ctr"/>
                </a:tc>
                <a:tc>
                  <a:txBody>
                    <a:bodyPr/>
                    <a:lstStyle/>
                    <a:p>
                      <a:pPr algn="ctr"/>
                      <a:r>
                        <a:rPr lang="en-US" sz="1600" b="1" dirty="0">
                          <a:solidFill>
                            <a:srgbClr val="0F4DE3"/>
                          </a:solidFill>
                        </a:rPr>
                        <a:t>SITC</a:t>
                      </a:r>
                    </a:p>
                  </a:txBody>
                  <a:tcPr marL="137160" marR="137160" marT="68580" marB="68580" anchor="ctr"/>
                </a:tc>
                <a:tc>
                  <a:txBody>
                    <a:bodyPr/>
                    <a:lstStyle/>
                    <a:p>
                      <a:pPr algn="ctr"/>
                      <a:r>
                        <a:rPr lang="en-US" sz="1600" b="1" dirty="0">
                          <a:solidFill>
                            <a:srgbClr val="0F4DE3"/>
                          </a:solidFill>
                        </a:rPr>
                        <a:t>1,800-2,600</a:t>
                      </a:r>
                    </a:p>
                  </a:txBody>
                  <a:tcPr marL="137160" marR="137160" marT="68580" marB="68580" anchor="ctr"/>
                </a:tc>
                <a:tc>
                  <a:txBody>
                    <a:bodyPr/>
                    <a:lstStyle/>
                    <a:p>
                      <a:r>
                        <a:rPr lang="en-US" sz="1400" b="1" dirty="0"/>
                        <a:t>HICT</a:t>
                      </a:r>
                      <a:r>
                        <a:rPr lang="en-US" sz="1400" dirty="0"/>
                        <a:t>- PKL- </a:t>
                      </a:r>
                      <a:r>
                        <a:rPr lang="en-US" sz="1400" dirty="0" err="1"/>
                        <a:t>Chittagon</a:t>
                      </a:r>
                      <a:r>
                        <a:rPr lang="en-US" sz="1400" dirty="0"/>
                        <a:t>- Penang-PKL- </a:t>
                      </a:r>
                      <a:r>
                        <a:rPr lang="en-US" sz="1400" dirty="0" err="1"/>
                        <a:t>Kuatan</a:t>
                      </a:r>
                      <a:r>
                        <a:rPr lang="en-US" sz="1400" dirty="0"/>
                        <a:t>- HCMC- Xiamen- Wenzhou- Inchon</a:t>
                      </a:r>
                    </a:p>
                  </a:txBody>
                  <a:tcPr marL="137160" marR="137160" marT="68580" marB="68580" anchor="ctr"/>
                </a:tc>
                <a:extLst>
                  <a:ext uri="{0D108BD9-81ED-4DB2-BD59-A6C34878D82A}">
                    <a16:rowId xmlns:a16="http://schemas.microsoft.com/office/drawing/2014/main" val="3678264545"/>
                  </a:ext>
                </a:extLst>
              </a:tr>
              <a:tr h="382156">
                <a:tc>
                  <a:txBody>
                    <a:bodyPr/>
                    <a:lstStyle/>
                    <a:p>
                      <a:pPr algn="ctr"/>
                      <a:r>
                        <a:rPr lang="en-US" sz="1400" dirty="0"/>
                        <a:t>16</a:t>
                      </a:r>
                    </a:p>
                  </a:txBody>
                  <a:tcPr marL="137160" marR="137160" marT="68580" marB="68580" anchor="ctr"/>
                </a:tc>
                <a:tc>
                  <a:txBody>
                    <a:bodyPr/>
                    <a:lstStyle/>
                    <a:p>
                      <a:pPr algn="ctr"/>
                      <a:r>
                        <a:rPr lang="en-US" sz="1500" b="1" dirty="0"/>
                        <a:t>RWA1</a:t>
                      </a:r>
                    </a:p>
                  </a:txBody>
                  <a:tcPr marL="137160" marR="137160" marT="68580" marB="68580" anchor="ctr"/>
                </a:tc>
                <a:tc>
                  <a:txBody>
                    <a:bodyPr/>
                    <a:lstStyle/>
                    <a:p>
                      <a:pPr algn="ctr"/>
                      <a:r>
                        <a:rPr lang="en-US" sz="1600" b="1" dirty="0">
                          <a:solidFill>
                            <a:srgbClr val="0F4DE3"/>
                          </a:solidFill>
                        </a:rPr>
                        <a:t>RCL/PIL/CUL/IAL</a:t>
                      </a:r>
                    </a:p>
                  </a:txBody>
                  <a:tcPr marL="137160" marR="137160" marT="68580" marB="68580" anchor="ctr"/>
                </a:tc>
                <a:tc>
                  <a:txBody>
                    <a:bodyPr/>
                    <a:lstStyle/>
                    <a:p>
                      <a:pPr algn="ctr"/>
                      <a:r>
                        <a:rPr lang="en-US" sz="1600" b="1" dirty="0">
                          <a:solidFill>
                            <a:srgbClr val="0F4DE3"/>
                          </a:solidFill>
                        </a:rPr>
                        <a:t>2,500</a:t>
                      </a:r>
                    </a:p>
                  </a:txBody>
                  <a:tcPr marL="137160" marR="137160" marT="68580" marB="6858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effectLst/>
                          <a:latin typeface="+mn-lt"/>
                          <a:ea typeface="+mn-ea"/>
                          <a:cs typeface="+mn-cs"/>
                        </a:rPr>
                        <a:t>HICT</a:t>
                      </a:r>
                      <a:r>
                        <a:rPr lang="en-US" sz="1400" b="0" kern="1200" dirty="0">
                          <a:solidFill>
                            <a:schemeClr val="dk1"/>
                          </a:solidFill>
                          <a:effectLst/>
                          <a:latin typeface="+mn-lt"/>
                          <a:ea typeface="+mn-ea"/>
                          <a:cs typeface="+mn-cs"/>
                        </a:rPr>
                        <a:t>- </a:t>
                      </a:r>
                      <a:r>
                        <a:rPr lang="en-US" sz="1400" b="0" kern="1200" dirty="0" err="1">
                          <a:solidFill>
                            <a:schemeClr val="dk1"/>
                          </a:solidFill>
                          <a:effectLst/>
                          <a:latin typeface="+mn-lt"/>
                          <a:ea typeface="+mn-ea"/>
                          <a:cs typeface="+mn-cs"/>
                        </a:rPr>
                        <a:t>Nansha</a:t>
                      </a:r>
                      <a:r>
                        <a:rPr lang="en-US" sz="1400" b="0" kern="1200" dirty="0">
                          <a:solidFill>
                            <a:schemeClr val="dk1"/>
                          </a:solidFill>
                          <a:effectLst/>
                          <a:latin typeface="+mn-lt"/>
                          <a:ea typeface="+mn-ea"/>
                          <a:cs typeface="+mn-cs"/>
                        </a:rPr>
                        <a:t> - </a:t>
                      </a:r>
                      <a:r>
                        <a:rPr lang="en-US" sz="1400" b="0" kern="1200" dirty="0" err="1">
                          <a:solidFill>
                            <a:schemeClr val="dk1"/>
                          </a:solidFill>
                          <a:effectLst/>
                          <a:latin typeface="+mn-lt"/>
                          <a:ea typeface="+mn-ea"/>
                          <a:cs typeface="+mn-cs"/>
                        </a:rPr>
                        <a:t>Shekou</a:t>
                      </a:r>
                      <a:r>
                        <a:rPr lang="en-US" sz="1400" b="0" kern="1200" dirty="0">
                          <a:solidFill>
                            <a:schemeClr val="dk1"/>
                          </a:solidFill>
                          <a:effectLst/>
                          <a:latin typeface="+mn-lt"/>
                          <a:ea typeface="+mn-ea"/>
                          <a:cs typeface="+mn-cs"/>
                        </a:rPr>
                        <a:t> - Singapore - PKL- </a:t>
                      </a:r>
                      <a:r>
                        <a:rPr lang="en-US" sz="1400" b="0" kern="1200" dirty="0" err="1">
                          <a:solidFill>
                            <a:schemeClr val="dk1"/>
                          </a:solidFill>
                          <a:effectLst/>
                          <a:latin typeface="+mn-lt"/>
                          <a:ea typeface="+mn-ea"/>
                          <a:cs typeface="+mn-cs"/>
                        </a:rPr>
                        <a:t>Nhava</a:t>
                      </a:r>
                      <a:r>
                        <a:rPr lang="en-US" sz="1400" b="0" kern="1200" dirty="0">
                          <a:solidFill>
                            <a:schemeClr val="dk1"/>
                          </a:solidFill>
                          <a:effectLst/>
                          <a:latin typeface="+mn-lt"/>
                          <a:ea typeface="+mn-ea"/>
                          <a:cs typeface="+mn-cs"/>
                        </a:rPr>
                        <a:t> </a:t>
                      </a:r>
                      <a:r>
                        <a:rPr lang="en-US" sz="1400" b="0" kern="1200" dirty="0" err="1">
                          <a:solidFill>
                            <a:schemeClr val="dk1"/>
                          </a:solidFill>
                          <a:effectLst/>
                          <a:latin typeface="+mn-lt"/>
                          <a:ea typeface="+mn-ea"/>
                          <a:cs typeface="+mn-cs"/>
                        </a:rPr>
                        <a:t>Sheva</a:t>
                      </a:r>
                      <a:r>
                        <a:rPr lang="en-US" sz="1400" b="0" kern="1200" dirty="0">
                          <a:solidFill>
                            <a:schemeClr val="dk1"/>
                          </a:solidFill>
                          <a:effectLst/>
                          <a:latin typeface="+mn-lt"/>
                          <a:ea typeface="+mn-ea"/>
                          <a:cs typeface="+mn-cs"/>
                        </a:rPr>
                        <a:t> - </a:t>
                      </a:r>
                      <a:r>
                        <a:rPr lang="en-US" sz="1400" b="0" kern="1200" dirty="0" err="1">
                          <a:solidFill>
                            <a:schemeClr val="dk1"/>
                          </a:solidFill>
                          <a:effectLst/>
                          <a:latin typeface="+mn-lt"/>
                          <a:ea typeface="+mn-ea"/>
                          <a:cs typeface="+mn-cs"/>
                        </a:rPr>
                        <a:t>Mundra</a:t>
                      </a:r>
                      <a:r>
                        <a:rPr lang="en-US" sz="1400" b="0" kern="1200" dirty="0">
                          <a:solidFill>
                            <a:schemeClr val="dk1"/>
                          </a:solidFill>
                          <a:effectLst/>
                          <a:latin typeface="+mn-lt"/>
                          <a:ea typeface="+mn-ea"/>
                          <a:cs typeface="+mn-cs"/>
                        </a:rPr>
                        <a:t> - PKL</a:t>
                      </a:r>
                      <a:endParaRPr lang="en-US" sz="1400" b="0" dirty="0"/>
                    </a:p>
                  </a:txBody>
                  <a:tcPr marL="137160" marR="137160" marT="68580" marB="68580" anchor="ctr"/>
                </a:tc>
                <a:extLst>
                  <a:ext uri="{0D108BD9-81ED-4DB2-BD59-A6C34878D82A}">
                    <a16:rowId xmlns:a16="http://schemas.microsoft.com/office/drawing/2014/main" val="1694437080"/>
                  </a:ext>
                </a:extLst>
              </a:tr>
            </a:tbl>
          </a:graphicData>
        </a:graphic>
      </p:graphicFrame>
      <p:sp>
        <p:nvSpPr>
          <p:cNvPr id="5" name="Pentagon 12">
            <a:extLst>
              <a:ext uri="{FF2B5EF4-FFF2-40B4-BE49-F238E27FC236}">
                <a16:creationId xmlns:a16="http://schemas.microsoft.com/office/drawing/2014/main" id="{753A1B85-8898-F7B1-F040-4C610DA4A8F7}"/>
              </a:ext>
            </a:extLst>
          </p:cNvPr>
          <p:cNvSpPr/>
          <p:nvPr/>
        </p:nvSpPr>
        <p:spPr>
          <a:xfrm>
            <a:off x="8630339" y="2518228"/>
            <a:ext cx="873977" cy="613836"/>
          </a:xfrm>
          <a:prstGeom prst="homePlate">
            <a:avLst>
              <a:gd name="adj" fmla="val 36111"/>
            </a:avLst>
          </a:prstGeom>
          <a:solidFill>
            <a:schemeClr val="tx2">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RWA1</a:t>
            </a:r>
          </a:p>
        </p:txBody>
      </p:sp>
      <p:sp>
        <p:nvSpPr>
          <p:cNvPr id="7" name="Pentagon 13">
            <a:extLst>
              <a:ext uri="{FF2B5EF4-FFF2-40B4-BE49-F238E27FC236}">
                <a16:creationId xmlns:a16="http://schemas.microsoft.com/office/drawing/2014/main" id="{97C4E5AE-B367-8C81-1478-7FE943F52FA8}"/>
              </a:ext>
            </a:extLst>
          </p:cNvPr>
          <p:cNvSpPr/>
          <p:nvPr/>
        </p:nvSpPr>
        <p:spPr>
          <a:xfrm>
            <a:off x="14393150" y="1296610"/>
            <a:ext cx="1482792" cy="878372"/>
          </a:xfrm>
          <a:prstGeom prst="homePlate">
            <a:avLst>
              <a:gd name="adj" fmla="val 33333"/>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AAC</a:t>
            </a:r>
          </a:p>
        </p:txBody>
      </p:sp>
      <p:sp>
        <p:nvSpPr>
          <p:cNvPr id="9" name="TextBox 8">
            <a:extLst>
              <a:ext uri="{FF2B5EF4-FFF2-40B4-BE49-F238E27FC236}">
                <a16:creationId xmlns:a16="http://schemas.microsoft.com/office/drawing/2014/main" id="{6D6732D2-84A9-4DE4-B78D-499C0C0F8CEE}"/>
              </a:ext>
            </a:extLst>
          </p:cNvPr>
          <p:cNvSpPr txBox="1"/>
          <p:nvPr/>
        </p:nvSpPr>
        <p:spPr>
          <a:xfrm>
            <a:off x="17487900" y="381132"/>
            <a:ext cx="609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625842-8E30-480D-915C-0F23812B9802}" type="slidenum">
              <a:rPr kumimoji="1" lang="ja-JP" altLang="en-US"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8" name="Pentagon 27">
            <a:extLst>
              <a:ext uri="{FF2B5EF4-FFF2-40B4-BE49-F238E27FC236}">
                <a16:creationId xmlns:a16="http://schemas.microsoft.com/office/drawing/2014/main" id="{9E876395-3550-4649-BC34-F74645AFCF98}"/>
              </a:ext>
            </a:extLst>
          </p:cNvPr>
          <p:cNvSpPr/>
          <p:nvPr/>
        </p:nvSpPr>
        <p:spPr>
          <a:xfrm>
            <a:off x="13010925" y="1312124"/>
            <a:ext cx="1037224" cy="918644"/>
          </a:xfrm>
          <a:prstGeom prst="homePlate">
            <a:avLst>
              <a:gd name="adj" fmla="val 30556"/>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CBX</a:t>
            </a:r>
          </a:p>
        </p:txBody>
      </p:sp>
      <p:sp>
        <p:nvSpPr>
          <p:cNvPr id="10" name="Pentagon 13">
            <a:extLst>
              <a:ext uri="{FF2B5EF4-FFF2-40B4-BE49-F238E27FC236}">
                <a16:creationId xmlns:a16="http://schemas.microsoft.com/office/drawing/2014/main" id="{82AA8F90-43D8-550E-DD04-A6E2633AB2B4}"/>
              </a:ext>
            </a:extLst>
          </p:cNvPr>
          <p:cNvSpPr/>
          <p:nvPr/>
        </p:nvSpPr>
        <p:spPr>
          <a:xfrm>
            <a:off x="6265427" y="1488528"/>
            <a:ext cx="1031351" cy="646331"/>
          </a:xfrm>
          <a:prstGeom prst="homePlate">
            <a:avLst>
              <a:gd name="adj" fmla="val 33333"/>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SEN</a:t>
            </a:r>
          </a:p>
        </p:txBody>
      </p:sp>
    </p:spTree>
    <p:extLst>
      <p:ext uri="{BB962C8B-B14F-4D97-AF65-F5344CB8AC3E}">
        <p14:creationId xmlns:p14="http://schemas.microsoft.com/office/powerpoint/2010/main" val="402825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7E83C1F-F6FD-801C-4F40-3F50149CF3EC}"/>
              </a:ext>
            </a:extLst>
          </p:cNvPr>
          <p:cNvSpPr txBox="1">
            <a:spLocks/>
          </p:cNvSpPr>
          <p:nvPr/>
        </p:nvSpPr>
        <p:spPr bwMode="auto">
          <a:xfrm>
            <a:off x="3124200" y="216991"/>
            <a:ext cx="13311424" cy="707886"/>
          </a:xfrm>
          <a:prstGeom prst="rect">
            <a:avLst/>
          </a:prstGeom>
          <a:noFill/>
          <a:ln w="9525">
            <a:noFill/>
            <a:miter lim="800000"/>
            <a:headEnd/>
            <a:tailEnd/>
          </a:ln>
        </p:spPr>
        <p:txBody>
          <a:bodyPr wrap="square">
            <a:spAutoFit/>
          </a:bodyPr>
          <a:lstStyle/>
          <a:p>
            <a:pPr>
              <a:defRPr/>
            </a:pPr>
            <a:r>
              <a:rPr lang="en-US" altLang="en-US" sz="4000" b="1" dirty="0">
                <a:latin typeface="+mj-lt"/>
                <a:cs typeface="Times New Roman" panose="02020603050405020304" pitchFamily="18" charset="0"/>
              </a:rPr>
              <a:t>TC-HICT – Container Throughput Analysis</a:t>
            </a:r>
            <a:endParaRPr lang="en-US" altLang="en-US" sz="3200" b="1" dirty="0">
              <a:latin typeface="+mj-lt"/>
              <a:cs typeface="Times New Roman" panose="02020603050405020304" pitchFamily="18" charset="0"/>
            </a:endParaRPr>
          </a:p>
        </p:txBody>
      </p:sp>
      <p:sp>
        <p:nvSpPr>
          <p:cNvPr id="8" name="TextBox 12">
            <a:extLst>
              <a:ext uri="{FF2B5EF4-FFF2-40B4-BE49-F238E27FC236}">
                <a16:creationId xmlns:a16="http://schemas.microsoft.com/office/drawing/2014/main" id="{F97D0EFB-C8BE-64B8-C5C6-CD7D9DBE2DBD}"/>
              </a:ext>
            </a:extLst>
          </p:cNvPr>
          <p:cNvSpPr txBox="1">
            <a:spLocks noChangeArrowheads="1"/>
          </p:cNvSpPr>
          <p:nvPr/>
        </p:nvSpPr>
        <p:spPr bwMode="auto">
          <a:xfrm>
            <a:off x="710045" y="1342042"/>
            <a:ext cx="1676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defRPr>
            </a:lvl1pPr>
            <a:lvl2pPr>
              <a:defRPr sz="2200">
                <a:solidFill>
                  <a:schemeClr val="tx1"/>
                </a:solidFill>
                <a:latin typeface="Arial" pitchFamily="34" charset="0"/>
              </a:defRPr>
            </a:lvl2pPr>
            <a:lvl3pPr>
              <a:defRPr sz="2000">
                <a:solidFill>
                  <a:schemeClr val="tx1"/>
                </a:solidFill>
                <a:latin typeface="Arial" pitchFamily="34" charset="0"/>
              </a:defRPr>
            </a:lvl3pPr>
            <a:lvl4pPr>
              <a:defRPr>
                <a:solidFill>
                  <a:schemeClr val="tx1"/>
                </a:solidFill>
                <a:latin typeface="Arial" pitchFamily="34" charset="0"/>
              </a:defRPr>
            </a:lvl4pPr>
            <a:lvl5pPr>
              <a:defRPr sz="1600">
                <a:solidFill>
                  <a:schemeClr val="tx1"/>
                </a:solidFill>
                <a:latin typeface="Arial" pitchFamily="34" charset="0"/>
              </a:defRPr>
            </a:lvl5pPr>
            <a:lvl6pPr eaLnBrk="0" hangingPunct="0">
              <a:defRPr sz="1600">
                <a:solidFill>
                  <a:schemeClr val="tx1"/>
                </a:solidFill>
                <a:latin typeface="Arial" pitchFamily="34" charset="0"/>
              </a:defRPr>
            </a:lvl6pPr>
            <a:lvl7pPr eaLnBrk="0" hangingPunct="0">
              <a:defRPr sz="1600">
                <a:solidFill>
                  <a:schemeClr val="tx1"/>
                </a:solidFill>
                <a:latin typeface="Arial" pitchFamily="34" charset="0"/>
              </a:defRPr>
            </a:lvl7pPr>
            <a:lvl8pPr eaLnBrk="0" hangingPunct="0">
              <a:defRPr sz="1600">
                <a:solidFill>
                  <a:schemeClr val="tx1"/>
                </a:solidFill>
                <a:latin typeface="Arial" pitchFamily="34" charset="0"/>
              </a:defRPr>
            </a:lvl8pPr>
            <a:lvl9pPr eaLnBrk="0" hangingPunct="0">
              <a:defRPr sz="1600">
                <a:solidFill>
                  <a:schemeClr val="tx1"/>
                </a:solidFill>
                <a:latin typeface="Arial" pitchFamily="34" charset="0"/>
              </a:defRPr>
            </a:lvl9pPr>
          </a:lstStyle>
          <a:p>
            <a:r>
              <a:rPr lang="en-US" altLang="en-US" sz="1600" b="1" dirty="0">
                <a:solidFill>
                  <a:schemeClr val="tx1">
                    <a:lumMod val="75000"/>
                    <a:lumOff val="25000"/>
                  </a:schemeClr>
                </a:solidFill>
              </a:rPr>
              <a:t>Unit: 1,000 TEU</a:t>
            </a:r>
          </a:p>
        </p:txBody>
      </p:sp>
      <p:pic>
        <p:nvPicPr>
          <p:cNvPr id="6" name="Picture 5">
            <a:extLst>
              <a:ext uri="{FF2B5EF4-FFF2-40B4-BE49-F238E27FC236}">
                <a16:creationId xmlns:a16="http://schemas.microsoft.com/office/drawing/2014/main" id="{A5A62CCD-1560-669F-F86E-E66884574B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1" y="90094"/>
            <a:ext cx="1828799" cy="885776"/>
          </a:xfrm>
          <a:prstGeom prst="rect">
            <a:avLst/>
          </a:prstGeom>
        </p:spPr>
      </p:pic>
      <p:cxnSp>
        <p:nvCxnSpPr>
          <p:cNvPr id="7" name="Straight Connector 6">
            <a:extLst>
              <a:ext uri="{FF2B5EF4-FFF2-40B4-BE49-F238E27FC236}">
                <a16:creationId xmlns:a16="http://schemas.microsoft.com/office/drawing/2014/main" id="{5B8449E3-E64B-4A0F-6D34-5D8B0F5C65E4}"/>
              </a:ext>
            </a:extLst>
          </p:cNvPr>
          <p:cNvCxnSpPr>
            <a:cxnSpLocks/>
          </p:cNvCxnSpPr>
          <p:nvPr/>
        </p:nvCxnSpPr>
        <p:spPr>
          <a:xfrm>
            <a:off x="0" y="975871"/>
            <a:ext cx="18288000"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15B8D89-AFEA-A765-F504-53DE762B13F4}"/>
              </a:ext>
            </a:extLst>
          </p:cNvPr>
          <p:cNvSpPr txBox="1"/>
          <p:nvPr/>
        </p:nvSpPr>
        <p:spPr>
          <a:xfrm>
            <a:off x="-990600" y="9238539"/>
            <a:ext cx="6248400" cy="369332"/>
          </a:xfrm>
          <a:prstGeom prst="rect">
            <a:avLst/>
          </a:prstGeom>
          <a:noFill/>
        </p:spPr>
        <p:txBody>
          <a:bodyPr wrap="square">
            <a:spAutoFit/>
          </a:bodyPr>
          <a:lstStyle/>
          <a:p>
            <a:pPr algn="ctr"/>
            <a:r>
              <a:rPr lang="en-US" altLang="ja-JP" b="1" i="0" u="none" strike="noStrike" dirty="0">
                <a:solidFill>
                  <a:schemeClr val="tx1">
                    <a:lumMod val="65000"/>
                    <a:lumOff val="35000"/>
                  </a:schemeClr>
                </a:solidFill>
                <a:effectLst/>
              </a:rPr>
              <a:t>2018 – 1Q2023 Accumulated</a:t>
            </a:r>
            <a:r>
              <a:rPr lang="en-US" altLang="ja-JP" dirty="0">
                <a:solidFill>
                  <a:schemeClr val="tx1">
                    <a:lumMod val="65000"/>
                    <a:lumOff val="35000"/>
                  </a:schemeClr>
                </a:solidFill>
              </a:rPr>
              <a:t> </a:t>
            </a:r>
            <a:endParaRPr lang="ja-JP" altLang="en-US" dirty="0">
              <a:solidFill>
                <a:schemeClr val="tx1">
                  <a:lumMod val="65000"/>
                  <a:lumOff val="35000"/>
                </a:schemeClr>
              </a:solidFill>
            </a:endParaRPr>
          </a:p>
        </p:txBody>
      </p:sp>
      <p:sp>
        <p:nvSpPr>
          <p:cNvPr id="5" name="TextBox 4">
            <a:extLst>
              <a:ext uri="{FF2B5EF4-FFF2-40B4-BE49-F238E27FC236}">
                <a16:creationId xmlns:a16="http://schemas.microsoft.com/office/drawing/2014/main" id="{DD916D30-921D-EE46-9484-3325DA24CA5D}"/>
              </a:ext>
            </a:extLst>
          </p:cNvPr>
          <p:cNvSpPr txBox="1"/>
          <p:nvPr/>
        </p:nvSpPr>
        <p:spPr>
          <a:xfrm>
            <a:off x="17487900" y="381132"/>
            <a:ext cx="609600" cy="369332"/>
          </a:xfrm>
          <a:prstGeom prst="rect">
            <a:avLst/>
          </a:prstGeom>
          <a:noFill/>
        </p:spPr>
        <p:txBody>
          <a:bodyPr wrap="square" rtlCol="0">
            <a:spAutoFit/>
          </a:bodyPr>
          <a:lstStyle/>
          <a:p>
            <a:fld id="{04625842-8E30-480D-915C-0F23812B9802}" type="slidenum">
              <a:rPr kumimoji="1" lang="ja-JP" altLang="en-US" smtClean="0"/>
              <a:t>12</a:t>
            </a:fld>
            <a:endParaRPr kumimoji="1" lang="ja-JP" altLang="en-US" dirty="0"/>
          </a:p>
        </p:txBody>
      </p:sp>
      <p:graphicFrame>
        <p:nvGraphicFramePr>
          <p:cNvPr id="12" name="Table 12">
            <a:extLst>
              <a:ext uri="{FF2B5EF4-FFF2-40B4-BE49-F238E27FC236}">
                <a16:creationId xmlns:a16="http://schemas.microsoft.com/office/drawing/2014/main" id="{AE6E4129-0E94-6969-CC54-66DEF07FB860}"/>
              </a:ext>
            </a:extLst>
          </p:cNvPr>
          <p:cNvGraphicFramePr>
            <a:graphicFrameLocks noGrp="1"/>
          </p:cNvGraphicFramePr>
          <p:nvPr>
            <p:extLst>
              <p:ext uri="{D42A27DB-BD31-4B8C-83A1-F6EECF244321}">
                <p14:modId xmlns:p14="http://schemas.microsoft.com/office/powerpoint/2010/main" val="594905337"/>
              </p:ext>
            </p:extLst>
          </p:nvPr>
        </p:nvGraphicFramePr>
        <p:xfrm>
          <a:off x="716576" y="8496859"/>
          <a:ext cx="13761424" cy="1112520"/>
        </p:xfrm>
        <a:graphic>
          <a:graphicData uri="http://schemas.openxmlformats.org/drawingml/2006/table">
            <a:tbl>
              <a:tblPr firstRow="1" bandRow="1">
                <a:tableStyleId>{5C22544A-7EE6-4342-B048-85BDC9FD1C3A}</a:tableStyleId>
              </a:tblPr>
              <a:tblGrid>
                <a:gridCol w="1928932">
                  <a:extLst>
                    <a:ext uri="{9D8B030D-6E8A-4147-A177-3AD203B41FA5}">
                      <a16:colId xmlns:a16="http://schemas.microsoft.com/office/drawing/2014/main" val="1756768985"/>
                    </a:ext>
                  </a:extLst>
                </a:gridCol>
                <a:gridCol w="1629182">
                  <a:extLst>
                    <a:ext uri="{9D8B030D-6E8A-4147-A177-3AD203B41FA5}">
                      <a16:colId xmlns:a16="http://schemas.microsoft.com/office/drawing/2014/main" val="594587990"/>
                    </a:ext>
                  </a:extLst>
                </a:gridCol>
                <a:gridCol w="1629182">
                  <a:extLst>
                    <a:ext uri="{9D8B030D-6E8A-4147-A177-3AD203B41FA5}">
                      <a16:colId xmlns:a16="http://schemas.microsoft.com/office/drawing/2014/main" val="3688520156"/>
                    </a:ext>
                  </a:extLst>
                </a:gridCol>
                <a:gridCol w="1629182">
                  <a:extLst>
                    <a:ext uri="{9D8B030D-6E8A-4147-A177-3AD203B41FA5}">
                      <a16:colId xmlns:a16="http://schemas.microsoft.com/office/drawing/2014/main" val="548609967"/>
                    </a:ext>
                  </a:extLst>
                </a:gridCol>
                <a:gridCol w="1629182">
                  <a:extLst>
                    <a:ext uri="{9D8B030D-6E8A-4147-A177-3AD203B41FA5}">
                      <a16:colId xmlns:a16="http://schemas.microsoft.com/office/drawing/2014/main" val="835640458"/>
                    </a:ext>
                  </a:extLst>
                </a:gridCol>
                <a:gridCol w="1629182">
                  <a:extLst>
                    <a:ext uri="{9D8B030D-6E8A-4147-A177-3AD203B41FA5}">
                      <a16:colId xmlns:a16="http://schemas.microsoft.com/office/drawing/2014/main" val="3406036216"/>
                    </a:ext>
                  </a:extLst>
                </a:gridCol>
                <a:gridCol w="1629182">
                  <a:extLst>
                    <a:ext uri="{9D8B030D-6E8A-4147-A177-3AD203B41FA5}">
                      <a16:colId xmlns:a16="http://schemas.microsoft.com/office/drawing/2014/main" val="4082608240"/>
                    </a:ext>
                  </a:extLst>
                </a:gridCol>
                <a:gridCol w="2057400">
                  <a:extLst>
                    <a:ext uri="{9D8B030D-6E8A-4147-A177-3AD203B41FA5}">
                      <a16:colId xmlns:a16="http://schemas.microsoft.com/office/drawing/2014/main" val="3367354806"/>
                    </a:ext>
                  </a:extLst>
                </a:gridCol>
              </a:tblGrid>
              <a:tr h="370840">
                <a:tc>
                  <a:txBody>
                    <a:bodyPr/>
                    <a:lstStyle/>
                    <a:p>
                      <a:pPr algn="ctr"/>
                      <a:r>
                        <a:rPr kumimoji="1" lang="en-US" altLang="ja-JP" dirty="0"/>
                        <a:t>Year</a:t>
                      </a:r>
                      <a:endParaRPr kumimoji="1" lang="ja-JP" altLang="en-US" dirty="0"/>
                    </a:p>
                  </a:txBody>
                  <a:tcPr/>
                </a:tc>
                <a:tc>
                  <a:txBody>
                    <a:bodyPr/>
                    <a:lstStyle/>
                    <a:p>
                      <a:pPr algn="ctr"/>
                      <a:r>
                        <a:rPr kumimoji="1" lang="en-US" altLang="ja-JP" dirty="0"/>
                        <a:t>2018</a:t>
                      </a:r>
                      <a:endParaRPr kumimoji="1" lang="ja-JP" altLang="en-US" dirty="0"/>
                    </a:p>
                  </a:txBody>
                  <a:tcPr/>
                </a:tc>
                <a:tc>
                  <a:txBody>
                    <a:bodyPr/>
                    <a:lstStyle/>
                    <a:p>
                      <a:pPr algn="ctr"/>
                      <a:r>
                        <a:rPr kumimoji="1" lang="en-US" altLang="ja-JP" dirty="0"/>
                        <a:t>2019</a:t>
                      </a:r>
                      <a:endParaRPr kumimoji="1" lang="ja-JP" altLang="en-US" dirty="0"/>
                    </a:p>
                  </a:txBody>
                  <a:tcPr/>
                </a:tc>
                <a:tc>
                  <a:txBody>
                    <a:bodyPr/>
                    <a:lstStyle/>
                    <a:p>
                      <a:pPr algn="ctr"/>
                      <a:r>
                        <a:rPr kumimoji="1" lang="en-US" altLang="ja-JP" dirty="0"/>
                        <a:t>2020</a:t>
                      </a:r>
                      <a:endParaRPr kumimoji="1" lang="ja-JP" altLang="en-US" dirty="0"/>
                    </a:p>
                  </a:txBody>
                  <a:tcPr/>
                </a:tc>
                <a:tc>
                  <a:txBody>
                    <a:bodyPr/>
                    <a:lstStyle/>
                    <a:p>
                      <a:pPr algn="ctr"/>
                      <a:r>
                        <a:rPr kumimoji="1" lang="en-US" altLang="ja-JP" dirty="0"/>
                        <a:t>2021</a:t>
                      </a:r>
                      <a:endParaRPr kumimoji="1" lang="ja-JP" altLang="en-US" dirty="0"/>
                    </a:p>
                  </a:txBody>
                  <a:tcPr/>
                </a:tc>
                <a:tc>
                  <a:txBody>
                    <a:bodyPr/>
                    <a:lstStyle/>
                    <a:p>
                      <a:pPr algn="ctr"/>
                      <a:r>
                        <a:rPr kumimoji="1" lang="en-US" altLang="ja-JP" dirty="0"/>
                        <a:t>2022</a:t>
                      </a:r>
                      <a:endParaRPr kumimoji="1" lang="ja-JP" altLang="en-US" dirty="0"/>
                    </a:p>
                  </a:txBody>
                  <a:tcPr/>
                </a:tc>
                <a:tc>
                  <a:txBody>
                    <a:bodyPr/>
                    <a:lstStyle/>
                    <a:p>
                      <a:pPr algn="ctr"/>
                      <a:r>
                        <a:rPr kumimoji="1" lang="en-US" altLang="ja-JP" dirty="0"/>
                        <a:t>2023 Jan-Apr</a:t>
                      </a:r>
                      <a:endParaRPr kumimoji="1" lang="ja-JP" altLang="en-US" dirty="0"/>
                    </a:p>
                  </a:txBody>
                  <a:tcPr/>
                </a:tc>
                <a:tc>
                  <a:txBody>
                    <a:bodyPr/>
                    <a:lstStyle/>
                    <a:p>
                      <a:pPr algn="ctr"/>
                      <a:r>
                        <a:rPr kumimoji="1" lang="en-US" altLang="ja-JP" dirty="0"/>
                        <a:t>Accumulated</a:t>
                      </a:r>
                      <a:endParaRPr kumimoji="1" lang="ja-JP" altLang="en-US" dirty="0"/>
                    </a:p>
                  </a:txBody>
                  <a:tcPr/>
                </a:tc>
                <a:extLst>
                  <a:ext uri="{0D108BD9-81ED-4DB2-BD59-A6C34878D82A}">
                    <a16:rowId xmlns:a16="http://schemas.microsoft.com/office/drawing/2014/main" val="3323699777"/>
                  </a:ext>
                </a:extLst>
              </a:tr>
              <a:tr h="370840">
                <a:tc>
                  <a:txBody>
                    <a:bodyPr/>
                    <a:lstStyle/>
                    <a:p>
                      <a:pPr algn="ctr"/>
                      <a:r>
                        <a:rPr kumimoji="1" lang="en-US" altLang="ja-JP" sz="1600" b="1" dirty="0">
                          <a:solidFill>
                            <a:schemeClr val="tx2">
                              <a:lumMod val="75000"/>
                            </a:schemeClr>
                          </a:solidFill>
                        </a:rPr>
                        <a:t>Total (1000TEU)</a:t>
                      </a:r>
                      <a:endParaRPr kumimoji="1" lang="ja-JP" altLang="en-US" sz="1600" b="1" dirty="0">
                        <a:solidFill>
                          <a:schemeClr val="tx2">
                            <a:lumMod val="75000"/>
                          </a:schemeClr>
                        </a:solidFill>
                      </a:endParaRPr>
                    </a:p>
                  </a:txBody>
                  <a:tcPr/>
                </a:tc>
                <a:tc>
                  <a:txBody>
                    <a:bodyPr/>
                    <a:lstStyle/>
                    <a:p>
                      <a:pPr algn="ctr"/>
                      <a:r>
                        <a:rPr kumimoji="1" lang="en-US" altLang="ja-JP" sz="1600" b="1" dirty="0">
                          <a:solidFill>
                            <a:schemeClr val="tx2">
                              <a:lumMod val="75000"/>
                            </a:schemeClr>
                          </a:solidFill>
                        </a:rPr>
                        <a:t>65</a:t>
                      </a:r>
                      <a:endParaRPr kumimoji="1" lang="ja-JP" altLang="en-US" sz="1600" b="1" dirty="0">
                        <a:solidFill>
                          <a:schemeClr val="tx2">
                            <a:lumMod val="75000"/>
                          </a:schemeClr>
                        </a:solidFill>
                      </a:endParaRPr>
                    </a:p>
                  </a:txBody>
                  <a:tcPr/>
                </a:tc>
                <a:tc>
                  <a:txBody>
                    <a:bodyPr/>
                    <a:lstStyle/>
                    <a:p>
                      <a:pPr algn="ctr"/>
                      <a:r>
                        <a:rPr kumimoji="1" lang="en-US" altLang="ja-JP" sz="1600" b="1" dirty="0">
                          <a:solidFill>
                            <a:schemeClr val="tx2">
                              <a:lumMod val="75000"/>
                            </a:schemeClr>
                          </a:solidFill>
                        </a:rPr>
                        <a:t>419</a:t>
                      </a:r>
                      <a:endParaRPr kumimoji="1" lang="ja-JP" altLang="en-US" sz="1600" b="1" dirty="0">
                        <a:solidFill>
                          <a:schemeClr val="tx2">
                            <a:lumMod val="75000"/>
                          </a:schemeClr>
                        </a:solidFill>
                      </a:endParaRPr>
                    </a:p>
                  </a:txBody>
                  <a:tcPr/>
                </a:tc>
                <a:tc>
                  <a:txBody>
                    <a:bodyPr/>
                    <a:lstStyle/>
                    <a:p>
                      <a:pPr algn="ctr"/>
                      <a:r>
                        <a:rPr kumimoji="1" lang="en-US" altLang="ja-JP" sz="1600" b="1" dirty="0">
                          <a:solidFill>
                            <a:schemeClr val="tx2">
                              <a:lumMod val="75000"/>
                            </a:schemeClr>
                          </a:solidFill>
                        </a:rPr>
                        <a:t>662</a:t>
                      </a:r>
                      <a:endParaRPr kumimoji="1" lang="ja-JP" altLang="en-US" sz="1600" b="1" dirty="0">
                        <a:solidFill>
                          <a:schemeClr val="tx2">
                            <a:lumMod val="75000"/>
                          </a:schemeClr>
                        </a:solidFill>
                      </a:endParaRPr>
                    </a:p>
                  </a:txBody>
                  <a:tcPr/>
                </a:tc>
                <a:tc>
                  <a:txBody>
                    <a:bodyPr/>
                    <a:lstStyle/>
                    <a:p>
                      <a:pPr algn="ctr"/>
                      <a:r>
                        <a:rPr kumimoji="1" lang="en-US" altLang="ja-JP" sz="1600" b="1" dirty="0">
                          <a:solidFill>
                            <a:schemeClr val="tx2">
                              <a:lumMod val="75000"/>
                            </a:schemeClr>
                          </a:solidFill>
                        </a:rPr>
                        <a:t>697</a:t>
                      </a:r>
                      <a:endParaRPr kumimoji="1" lang="ja-JP" altLang="en-US" sz="1600" b="1" dirty="0">
                        <a:solidFill>
                          <a:schemeClr val="tx2">
                            <a:lumMod val="75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dirty="0">
                          <a:solidFill>
                            <a:schemeClr val="tx2">
                              <a:lumMod val="75000"/>
                            </a:schemeClr>
                          </a:solidFill>
                        </a:rPr>
                        <a:t>1,181</a:t>
                      </a:r>
                      <a:endParaRPr kumimoji="1" lang="ja-JP" altLang="en-US" sz="1800" b="1" dirty="0">
                        <a:solidFill>
                          <a:schemeClr val="tx2">
                            <a:lumMod val="75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dirty="0">
                          <a:solidFill>
                            <a:schemeClr val="tx2">
                              <a:lumMod val="75000"/>
                            </a:schemeClr>
                          </a:solidFill>
                        </a:rPr>
                        <a:t>325</a:t>
                      </a:r>
                      <a:endParaRPr kumimoji="1" lang="ja-JP" altLang="en-US" sz="1800" b="1" dirty="0">
                        <a:solidFill>
                          <a:schemeClr val="tx2">
                            <a:lumMod val="75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dirty="0">
                          <a:solidFill>
                            <a:schemeClr val="tx2">
                              <a:lumMod val="75000"/>
                            </a:schemeClr>
                          </a:solidFill>
                        </a:rPr>
                        <a:t>3,349</a:t>
                      </a:r>
                      <a:endParaRPr kumimoji="1" lang="ja-JP" altLang="en-US" dirty="0"/>
                    </a:p>
                  </a:txBody>
                  <a:tcPr/>
                </a:tc>
                <a:extLst>
                  <a:ext uri="{0D108BD9-81ED-4DB2-BD59-A6C34878D82A}">
                    <a16:rowId xmlns:a16="http://schemas.microsoft.com/office/drawing/2014/main" val="2714615847"/>
                  </a:ext>
                </a:extLst>
              </a:tr>
              <a:tr h="370840">
                <a:tc>
                  <a:txBody>
                    <a:bodyPr/>
                    <a:lstStyle/>
                    <a:p>
                      <a:pPr algn="ctr"/>
                      <a:r>
                        <a:rPr kumimoji="1" lang="en-US" altLang="ja-JP" sz="1600" b="1" dirty="0">
                          <a:solidFill>
                            <a:schemeClr val="tx2">
                              <a:lumMod val="75000"/>
                            </a:schemeClr>
                          </a:solidFill>
                        </a:rPr>
                        <a:t>Annual Growth</a:t>
                      </a:r>
                      <a:endParaRPr kumimoji="1" lang="ja-JP" altLang="en-US" sz="1600" b="1" dirty="0">
                        <a:solidFill>
                          <a:schemeClr val="tx2">
                            <a:lumMod val="75000"/>
                          </a:schemeClr>
                        </a:solidFill>
                      </a:endParaRPr>
                    </a:p>
                  </a:txBody>
                  <a:tcPr/>
                </a:tc>
                <a:tc>
                  <a:txBody>
                    <a:bodyPr/>
                    <a:lstStyle/>
                    <a:p>
                      <a:pPr algn="ctr"/>
                      <a:r>
                        <a:rPr kumimoji="1" lang="en-US" altLang="ja-JP" sz="1600" b="1" dirty="0">
                          <a:solidFill>
                            <a:schemeClr val="tx2">
                              <a:lumMod val="75000"/>
                            </a:schemeClr>
                          </a:solidFill>
                        </a:rPr>
                        <a:t>-</a:t>
                      </a:r>
                      <a:endParaRPr kumimoji="1" lang="ja-JP" altLang="en-US" sz="1600" b="1" dirty="0">
                        <a:solidFill>
                          <a:schemeClr val="tx2">
                            <a:lumMod val="75000"/>
                          </a:schemeClr>
                        </a:solidFill>
                      </a:endParaRPr>
                    </a:p>
                  </a:txBody>
                  <a:tcPr/>
                </a:tc>
                <a:tc>
                  <a:txBody>
                    <a:bodyPr/>
                    <a:lstStyle/>
                    <a:p>
                      <a:pPr algn="ctr"/>
                      <a:r>
                        <a:rPr kumimoji="1" lang="en-US" altLang="ja-JP" sz="1600" b="1" dirty="0">
                          <a:solidFill>
                            <a:schemeClr val="tx2">
                              <a:lumMod val="75000"/>
                            </a:schemeClr>
                          </a:solidFill>
                        </a:rPr>
                        <a:t>545%</a:t>
                      </a:r>
                      <a:endParaRPr kumimoji="1" lang="ja-JP" altLang="en-US" sz="1600" b="1" dirty="0">
                        <a:solidFill>
                          <a:schemeClr val="tx2">
                            <a:lumMod val="75000"/>
                          </a:schemeClr>
                        </a:solidFill>
                      </a:endParaRPr>
                    </a:p>
                  </a:txBody>
                  <a:tcPr/>
                </a:tc>
                <a:tc>
                  <a:txBody>
                    <a:bodyPr/>
                    <a:lstStyle/>
                    <a:p>
                      <a:pPr algn="ctr"/>
                      <a:r>
                        <a:rPr kumimoji="1" lang="en-US" altLang="ja-JP" sz="1600" b="1" dirty="0">
                          <a:solidFill>
                            <a:schemeClr val="tx2">
                              <a:lumMod val="75000"/>
                            </a:schemeClr>
                          </a:solidFill>
                        </a:rPr>
                        <a:t>58%</a:t>
                      </a:r>
                      <a:endParaRPr kumimoji="1" lang="ja-JP" altLang="en-US" sz="1600" b="1" dirty="0">
                        <a:solidFill>
                          <a:schemeClr val="tx2">
                            <a:lumMod val="75000"/>
                          </a:schemeClr>
                        </a:solidFill>
                      </a:endParaRPr>
                    </a:p>
                  </a:txBody>
                  <a:tcPr/>
                </a:tc>
                <a:tc>
                  <a:txBody>
                    <a:bodyPr/>
                    <a:lstStyle/>
                    <a:p>
                      <a:pPr algn="ctr"/>
                      <a:r>
                        <a:rPr kumimoji="1" lang="en-US" altLang="ja-JP" sz="1600" b="1" dirty="0">
                          <a:solidFill>
                            <a:schemeClr val="tx2">
                              <a:lumMod val="75000"/>
                            </a:schemeClr>
                          </a:solidFill>
                        </a:rPr>
                        <a:t>5%</a:t>
                      </a:r>
                      <a:endParaRPr kumimoji="1" lang="ja-JP" altLang="en-US" sz="1600" b="1" dirty="0">
                        <a:solidFill>
                          <a:schemeClr val="tx2">
                            <a:lumMod val="75000"/>
                          </a:schemeClr>
                        </a:solidFill>
                      </a:endParaRPr>
                    </a:p>
                  </a:txBody>
                  <a:tcPr/>
                </a:tc>
                <a:tc>
                  <a:txBody>
                    <a:bodyPr/>
                    <a:lstStyle/>
                    <a:p>
                      <a:pPr algn="ctr"/>
                      <a:r>
                        <a:rPr kumimoji="1" lang="en-US" altLang="ja-JP" sz="1600" b="1" dirty="0">
                          <a:solidFill>
                            <a:schemeClr val="tx2">
                              <a:lumMod val="75000"/>
                            </a:schemeClr>
                          </a:solidFill>
                        </a:rPr>
                        <a:t>70%</a:t>
                      </a:r>
                      <a:endParaRPr kumimoji="1" lang="ja-JP" altLang="en-US" sz="1600" b="1" dirty="0">
                        <a:solidFill>
                          <a:schemeClr val="tx2">
                            <a:lumMod val="75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dirty="0">
                          <a:solidFill>
                            <a:schemeClr val="tx2">
                              <a:lumMod val="75000"/>
                            </a:schemeClr>
                          </a:solidFill>
                        </a:rPr>
                        <a:t>-2.5% </a:t>
                      </a:r>
                      <a:r>
                        <a:rPr kumimoji="1" lang="en-US" altLang="ja-JP" sz="1400" b="1" dirty="0">
                          <a:solidFill>
                            <a:schemeClr val="tx2">
                              <a:lumMod val="75000"/>
                            </a:schemeClr>
                          </a:solidFill>
                        </a:rPr>
                        <a:t>Y-o-Y</a:t>
                      </a:r>
                      <a:endParaRPr kumimoji="1" lang="ja-JP" altLang="en-US" sz="1400" b="1" dirty="0">
                        <a:solidFill>
                          <a:schemeClr val="tx2">
                            <a:lumMod val="75000"/>
                          </a:schemeClr>
                        </a:solidFill>
                      </a:endParaRPr>
                    </a:p>
                  </a:txBody>
                  <a:tcPr/>
                </a:tc>
                <a:tc>
                  <a:txBody>
                    <a:bodyPr/>
                    <a:lstStyle/>
                    <a:p>
                      <a:pPr algn="ctr"/>
                      <a:endParaRPr kumimoji="1" lang="ja-JP" altLang="en-US" dirty="0"/>
                    </a:p>
                  </a:txBody>
                  <a:tcPr/>
                </a:tc>
                <a:extLst>
                  <a:ext uri="{0D108BD9-81ED-4DB2-BD59-A6C34878D82A}">
                    <a16:rowId xmlns:a16="http://schemas.microsoft.com/office/drawing/2014/main" val="557368639"/>
                  </a:ext>
                </a:extLst>
              </a:tr>
            </a:tbl>
          </a:graphicData>
        </a:graphic>
      </p:graphicFrame>
      <p:graphicFrame>
        <p:nvGraphicFramePr>
          <p:cNvPr id="13" name="Chart 12">
            <a:extLst>
              <a:ext uri="{FF2B5EF4-FFF2-40B4-BE49-F238E27FC236}">
                <a16:creationId xmlns:a16="http://schemas.microsoft.com/office/drawing/2014/main" id="{DD211BEF-5F27-7DBB-2B61-9460AD692154}"/>
              </a:ext>
            </a:extLst>
          </p:cNvPr>
          <p:cNvGraphicFramePr>
            <a:graphicFrameLocks/>
          </p:cNvGraphicFramePr>
          <p:nvPr>
            <p:extLst>
              <p:ext uri="{D42A27DB-BD31-4B8C-83A1-F6EECF244321}">
                <p14:modId xmlns:p14="http://schemas.microsoft.com/office/powerpoint/2010/main" val="1195565641"/>
              </p:ext>
            </p:extLst>
          </p:nvPr>
        </p:nvGraphicFramePr>
        <p:xfrm>
          <a:off x="11236036" y="1595956"/>
          <a:ext cx="6442363" cy="6138344"/>
        </p:xfrm>
        <a:graphic>
          <a:graphicData uri="http://schemas.openxmlformats.org/drawingml/2006/chart">
            <c:chart xmlns:c="http://schemas.openxmlformats.org/drawingml/2006/chart" xmlns:r="http://schemas.openxmlformats.org/officeDocument/2006/relationships" r:id="rId3"/>
          </a:graphicData>
        </a:graphic>
      </p:graphicFrame>
      <p:sp>
        <p:nvSpPr>
          <p:cNvPr id="15" name="Arrow: Right 14">
            <a:extLst>
              <a:ext uri="{FF2B5EF4-FFF2-40B4-BE49-F238E27FC236}">
                <a16:creationId xmlns:a16="http://schemas.microsoft.com/office/drawing/2014/main" id="{0CBD8A05-A77B-600D-261F-2BE6F161931C}"/>
              </a:ext>
            </a:extLst>
          </p:cNvPr>
          <p:cNvSpPr/>
          <p:nvPr/>
        </p:nvSpPr>
        <p:spPr>
          <a:xfrm>
            <a:off x="1572490" y="5524500"/>
            <a:ext cx="1627909" cy="533400"/>
          </a:xfrm>
          <a:prstGeom prst="rightArrow">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b="1" dirty="0">
                <a:solidFill>
                  <a:schemeClr val="tx2">
                    <a:lumMod val="75000"/>
                  </a:schemeClr>
                </a:solidFill>
              </a:rPr>
              <a:t>STS Crane: 2 units only</a:t>
            </a:r>
            <a:endParaRPr kumimoji="1" lang="ja-JP" altLang="en-US" sz="1000" b="1" dirty="0">
              <a:solidFill>
                <a:schemeClr val="tx2">
                  <a:lumMod val="75000"/>
                </a:schemeClr>
              </a:solidFill>
            </a:endParaRPr>
          </a:p>
        </p:txBody>
      </p:sp>
      <p:graphicFrame>
        <p:nvGraphicFramePr>
          <p:cNvPr id="20" name="Table 19">
            <a:extLst>
              <a:ext uri="{FF2B5EF4-FFF2-40B4-BE49-F238E27FC236}">
                <a16:creationId xmlns:a16="http://schemas.microsoft.com/office/drawing/2014/main" id="{68B56A2D-5899-AA49-BD6C-2066D2637041}"/>
              </a:ext>
            </a:extLst>
          </p:cNvPr>
          <p:cNvGraphicFramePr>
            <a:graphicFrameLocks noGrp="1"/>
          </p:cNvGraphicFramePr>
          <p:nvPr>
            <p:extLst>
              <p:ext uri="{D42A27DB-BD31-4B8C-83A1-F6EECF244321}">
                <p14:modId xmlns:p14="http://schemas.microsoft.com/office/powerpoint/2010/main" val="1623823612"/>
              </p:ext>
            </p:extLst>
          </p:nvPr>
        </p:nvGraphicFramePr>
        <p:xfrm>
          <a:off x="11236038" y="6975670"/>
          <a:ext cx="6442362" cy="809625"/>
        </p:xfrm>
        <a:graphic>
          <a:graphicData uri="http://schemas.openxmlformats.org/drawingml/2006/table">
            <a:tbl>
              <a:tblPr>
                <a:tableStyleId>{5C22544A-7EE6-4342-B048-85BDC9FD1C3A}</a:tableStyleId>
              </a:tblPr>
              <a:tblGrid>
                <a:gridCol w="715818">
                  <a:extLst>
                    <a:ext uri="{9D8B030D-6E8A-4147-A177-3AD203B41FA5}">
                      <a16:colId xmlns:a16="http://schemas.microsoft.com/office/drawing/2014/main" val="3297966713"/>
                    </a:ext>
                  </a:extLst>
                </a:gridCol>
                <a:gridCol w="715818">
                  <a:extLst>
                    <a:ext uri="{9D8B030D-6E8A-4147-A177-3AD203B41FA5}">
                      <a16:colId xmlns:a16="http://schemas.microsoft.com/office/drawing/2014/main" val="3891659743"/>
                    </a:ext>
                  </a:extLst>
                </a:gridCol>
                <a:gridCol w="715818">
                  <a:extLst>
                    <a:ext uri="{9D8B030D-6E8A-4147-A177-3AD203B41FA5}">
                      <a16:colId xmlns:a16="http://schemas.microsoft.com/office/drawing/2014/main" val="1787260653"/>
                    </a:ext>
                  </a:extLst>
                </a:gridCol>
                <a:gridCol w="715818">
                  <a:extLst>
                    <a:ext uri="{9D8B030D-6E8A-4147-A177-3AD203B41FA5}">
                      <a16:colId xmlns:a16="http://schemas.microsoft.com/office/drawing/2014/main" val="3097189305"/>
                    </a:ext>
                  </a:extLst>
                </a:gridCol>
                <a:gridCol w="715818">
                  <a:extLst>
                    <a:ext uri="{9D8B030D-6E8A-4147-A177-3AD203B41FA5}">
                      <a16:colId xmlns:a16="http://schemas.microsoft.com/office/drawing/2014/main" val="838036748"/>
                    </a:ext>
                  </a:extLst>
                </a:gridCol>
                <a:gridCol w="715818">
                  <a:extLst>
                    <a:ext uri="{9D8B030D-6E8A-4147-A177-3AD203B41FA5}">
                      <a16:colId xmlns:a16="http://schemas.microsoft.com/office/drawing/2014/main" val="3856204461"/>
                    </a:ext>
                  </a:extLst>
                </a:gridCol>
                <a:gridCol w="715818">
                  <a:extLst>
                    <a:ext uri="{9D8B030D-6E8A-4147-A177-3AD203B41FA5}">
                      <a16:colId xmlns:a16="http://schemas.microsoft.com/office/drawing/2014/main" val="879013516"/>
                    </a:ext>
                  </a:extLst>
                </a:gridCol>
                <a:gridCol w="715818">
                  <a:extLst>
                    <a:ext uri="{9D8B030D-6E8A-4147-A177-3AD203B41FA5}">
                      <a16:colId xmlns:a16="http://schemas.microsoft.com/office/drawing/2014/main" val="4026630588"/>
                    </a:ext>
                  </a:extLst>
                </a:gridCol>
                <a:gridCol w="715818">
                  <a:extLst>
                    <a:ext uri="{9D8B030D-6E8A-4147-A177-3AD203B41FA5}">
                      <a16:colId xmlns:a16="http://schemas.microsoft.com/office/drawing/2014/main" val="1727896759"/>
                    </a:ext>
                  </a:extLst>
                </a:gridCol>
              </a:tblGrid>
              <a:tr h="238125">
                <a:tc gridSpan="4">
                  <a:txBody>
                    <a:bodyPr/>
                    <a:lstStyle/>
                    <a:p>
                      <a:pPr algn="ctr" fontAlgn="ctr"/>
                      <a:r>
                        <a:rPr lang="pt-BR" sz="1100" b="1" u="none" strike="noStrike" dirty="0">
                          <a:effectLst/>
                        </a:rPr>
                        <a:t>USA</a:t>
                      </a:r>
                      <a:r>
                        <a:rPr lang="pt-BR" sz="600" b="1" u="none" strike="noStrike" dirty="0">
                          <a:effectLst/>
                        </a:rPr>
                        <a:t>+Canada </a:t>
                      </a:r>
                      <a:r>
                        <a:rPr lang="pt-BR" sz="1200" b="1" u="none" strike="noStrike" dirty="0">
                          <a:effectLst/>
                        </a:rPr>
                        <a:t>total 698,541 teu, 59.1%</a:t>
                      </a:r>
                      <a:endParaRPr lang="pt-BR" sz="1100" b="1" i="0" u="none" strike="noStrike" dirty="0">
                        <a:solidFill>
                          <a:srgbClr val="000000"/>
                        </a:solidFill>
                        <a:effectLst/>
                        <a:latin typeface="Calibri Light" panose="020F0302020204030204" pitchFamily="34" charset="0"/>
                        <a:ea typeface="游ゴシック" panose="020B0400000000000000" pitchFamily="34" charset="-128"/>
                      </a:endParaRPr>
                    </a:p>
                  </a:txBody>
                  <a:tcPr marL="9525" marR="9525" marT="9525"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pt-BR" sz="1100" b="1" u="none" strike="noStrike" dirty="0">
                          <a:effectLst/>
                        </a:rPr>
                        <a:t>Intra-Asia total 418,894 teu, 35.5%</a:t>
                      </a:r>
                      <a:endParaRPr lang="pt-BR" sz="1100" b="1" i="0" u="none" strike="noStrike" dirty="0">
                        <a:solidFill>
                          <a:srgbClr val="000000"/>
                        </a:solidFill>
                        <a:effectLst/>
                        <a:latin typeface="Calibri Light" panose="020F0302020204030204" pitchFamily="34" charset="0"/>
                        <a:ea typeface="游ゴシック" panose="020B0400000000000000" pitchFamily="34" charset="-128"/>
                      </a:endParaRPr>
                    </a:p>
                  </a:txBody>
                  <a:tcPr marL="9525" marR="9525" marT="9525"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rowSpan="2">
                  <a:txBody>
                    <a:bodyPr/>
                    <a:lstStyle/>
                    <a:p>
                      <a:pPr algn="ctr" fontAlgn="ctr"/>
                      <a:r>
                        <a:rPr lang="en-US" sz="1100" b="1" u="none" strike="noStrike" dirty="0">
                          <a:effectLst/>
                        </a:rPr>
                        <a:t>others</a:t>
                      </a:r>
                      <a:endParaRPr lang="en-US" sz="1100" b="1" i="0" u="none" strike="noStrike" dirty="0">
                        <a:solidFill>
                          <a:srgbClr val="000000"/>
                        </a:solidFill>
                        <a:effectLst/>
                        <a:latin typeface="Calibri Light" panose="020F0302020204030204" pitchFamily="34" charset="0"/>
                        <a:ea typeface="游ゴシック" panose="020B0400000000000000" pitchFamily="34" charset="-128"/>
                      </a:endParaRPr>
                    </a:p>
                  </a:txBody>
                  <a:tcPr marL="9525" marR="9525" marT="9525" marB="0" anchor="ctr"/>
                </a:tc>
                <a:extLst>
                  <a:ext uri="{0D108BD9-81ED-4DB2-BD59-A6C34878D82A}">
                    <a16:rowId xmlns:a16="http://schemas.microsoft.com/office/drawing/2014/main" val="781529824"/>
                  </a:ext>
                </a:extLst>
              </a:tr>
              <a:tr h="190500">
                <a:tc>
                  <a:txBody>
                    <a:bodyPr/>
                    <a:lstStyle/>
                    <a:p>
                      <a:pPr algn="ctr" fontAlgn="ctr"/>
                      <a:r>
                        <a:rPr lang="en-US" sz="1100" b="1" u="none" strike="noStrike" dirty="0">
                          <a:effectLst/>
                        </a:rPr>
                        <a:t>US Imp-L</a:t>
                      </a:r>
                      <a:endParaRPr lang="en-US" sz="1100" b="1" i="0" u="none" strike="noStrike" dirty="0">
                        <a:solidFill>
                          <a:srgbClr val="000000"/>
                        </a:solidFill>
                        <a:effectLst/>
                        <a:latin typeface="Calibri Light" panose="020F0302020204030204" pitchFamily="34" charset="0"/>
                        <a:ea typeface="游ゴシック" panose="020B0400000000000000" pitchFamily="34" charset="-128"/>
                      </a:endParaRPr>
                    </a:p>
                  </a:txBody>
                  <a:tcPr marL="9525" marR="9525" marT="9525" marB="0" anchor="ctr"/>
                </a:tc>
                <a:tc>
                  <a:txBody>
                    <a:bodyPr/>
                    <a:lstStyle/>
                    <a:p>
                      <a:pPr algn="ctr" fontAlgn="ctr"/>
                      <a:r>
                        <a:rPr lang="en-US" sz="1100" b="1" u="none" strike="noStrike" dirty="0">
                          <a:effectLst/>
                        </a:rPr>
                        <a:t>US Imp-E</a:t>
                      </a:r>
                      <a:endParaRPr lang="en-US" sz="1100" b="1" i="0" u="none" strike="noStrike" dirty="0">
                        <a:solidFill>
                          <a:srgbClr val="000000"/>
                        </a:solidFill>
                        <a:effectLst/>
                        <a:latin typeface="Calibri Light" panose="020F0302020204030204" pitchFamily="34" charset="0"/>
                        <a:ea typeface="游ゴシック" panose="020B0400000000000000" pitchFamily="34" charset="-128"/>
                      </a:endParaRPr>
                    </a:p>
                  </a:txBody>
                  <a:tcPr marL="9525" marR="9525" marT="9525" marB="0" anchor="ctr"/>
                </a:tc>
                <a:tc>
                  <a:txBody>
                    <a:bodyPr/>
                    <a:lstStyle/>
                    <a:p>
                      <a:pPr algn="ctr" fontAlgn="ctr"/>
                      <a:r>
                        <a:rPr lang="en-US" sz="1100" b="1" u="none" strike="noStrike" dirty="0">
                          <a:effectLst/>
                        </a:rPr>
                        <a:t>US Exp-L</a:t>
                      </a:r>
                      <a:endParaRPr lang="en-US" sz="1100" b="1" i="0" u="none" strike="noStrike" dirty="0">
                        <a:solidFill>
                          <a:srgbClr val="000000"/>
                        </a:solidFill>
                        <a:effectLst/>
                        <a:latin typeface="Calibri Light" panose="020F0302020204030204" pitchFamily="34" charset="0"/>
                        <a:ea typeface="游ゴシック" panose="020B0400000000000000" pitchFamily="34" charset="-128"/>
                      </a:endParaRPr>
                    </a:p>
                  </a:txBody>
                  <a:tcPr marL="9525" marR="9525" marT="9525" marB="0" anchor="ctr"/>
                </a:tc>
                <a:tc>
                  <a:txBody>
                    <a:bodyPr/>
                    <a:lstStyle/>
                    <a:p>
                      <a:pPr algn="ctr" fontAlgn="ctr"/>
                      <a:r>
                        <a:rPr lang="en-US" sz="1100" b="1" u="none" strike="noStrike">
                          <a:effectLst/>
                        </a:rPr>
                        <a:t>US Exp-E</a:t>
                      </a:r>
                      <a:endParaRPr lang="en-US" sz="1100" b="1" i="0" u="none" strike="noStrike">
                        <a:solidFill>
                          <a:srgbClr val="000000"/>
                        </a:solidFill>
                        <a:effectLst/>
                        <a:latin typeface="Calibri Light" panose="020F0302020204030204" pitchFamily="34" charset="0"/>
                        <a:ea typeface="游ゴシック" panose="020B0400000000000000" pitchFamily="34" charset="-128"/>
                      </a:endParaRPr>
                    </a:p>
                  </a:txBody>
                  <a:tcPr marL="9525" marR="9525" marT="9525" marB="0" anchor="ctr"/>
                </a:tc>
                <a:tc>
                  <a:txBody>
                    <a:bodyPr/>
                    <a:lstStyle/>
                    <a:p>
                      <a:pPr algn="ctr" fontAlgn="ctr"/>
                      <a:r>
                        <a:rPr lang="en-US" sz="1100" b="1" u="none" strike="noStrike">
                          <a:effectLst/>
                        </a:rPr>
                        <a:t>IA Imp-L</a:t>
                      </a:r>
                      <a:endParaRPr lang="en-US" sz="1100" b="1" i="0" u="none" strike="noStrike">
                        <a:solidFill>
                          <a:srgbClr val="000000"/>
                        </a:solidFill>
                        <a:effectLst/>
                        <a:latin typeface="Calibri Light" panose="020F0302020204030204" pitchFamily="34" charset="0"/>
                        <a:ea typeface="游ゴシック" panose="020B0400000000000000" pitchFamily="34" charset="-128"/>
                      </a:endParaRPr>
                    </a:p>
                  </a:txBody>
                  <a:tcPr marL="9525" marR="9525" marT="9525" marB="0" anchor="ctr"/>
                </a:tc>
                <a:tc>
                  <a:txBody>
                    <a:bodyPr/>
                    <a:lstStyle/>
                    <a:p>
                      <a:pPr algn="ctr" fontAlgn="ctr"/>
                      <a:r>
                        <a:rPr lang="en-US" sz="1100" b="1" u="none" strike="noStrike" dirty="0">
                          <a:effectLst/>
                        </a:rPr>
                        <a:t>IA Imp-E</a:t>
                      </a:r>
                      <a:endParaRPr lang="en-US" sz="1100" b="1" i="0" u="none" strike="noStrike" dirty="0">
                        <a:solidFill>
                          <a:srgbClr val="000000"/>
                        </a:solidFill>
                        <a:effectLst/>
                        <a:latin typeface="Calibri Light" panose="020F0302020204030204" pitchFamily="34" charset="0"/>
                        <a:ea typeface="游ゴシック" panose="020B0400000000000000" pitchFamily="34" charset="-128"/>
                      </a:endParaRPr>
                    </a:p>
                  </a:txBody>
                  <a:tcPr marL="9525" marR="9525" marT="9525" marB="0" anchor="ctr"/>
                </a:tc>
                <a:tc>
                  <a:txBody>
                    <a:bodyPr/>
                    <a:lstStyle/>
                    <a:p>
                      <a:pPr algn="ctr" fontAlgn="ctr"/>
                      <a:r>
                        <a:rPr lang="en-US" sz="1100" b="1" u="none" strike="noStrike" dirty="0">
                          <a:effectLst/>
                        </a:rPr>
                        <a:t>IA Exp-L</a:t>
                      </a:r>
                      <a:endParaRPr lang="en-US" sz="1100" b="1" i="0" u="none" strike="noStrike" dirty="0">
                        <a:solidFill>
                          <a:srgbClr val="000000"/>
                        </a:solidFill>
                        <a:effectLst/>
                        <a:latin typeface="Calibri Light" panose="020F0302020204030204" pitchFamily="34" charset="0"/>
                        <a:ea typeface="游ゴシック" panose="020B0400000000000000" pitchFamily="34" charset="-128"/>
                      </a:endParaRPr>
                    </a:p>
                  </a:txBody>
                  <a:tcPr marL="9525" marR="9525" marT="9525" marB="0" anchor="ctr"/>
                </a:tc>
                <a:tc>
                  <a:txBody>
                    <a:bodyPr/>
                    <a:lstStyle/>
                    <a:p>
                      <a:pPr algn="ctr" fontAlgn="ctr"/>
                      <a:r>
                        <a:rPr lang="en-US" sz="1100" b="1" u="none" strike="noStrike" dirty="0">
                          <a:effectLst/>
                        </a:rPr>
                        <a:t>IA Exp-E</a:t>
                      </a:r>
                      <a:endParaRPr lang="en-US" sz="1100" b="1" i="0" u="none" strike="noStrike" dirty="0">
                        <a:solidFill>
                          <a:srgbClr val="000000"/>
                        </a:solidFill>
                        <a:effectLst/>
                        <a:latin typeface="Calibri Light" panose="020F0302020204030204" pitchFamily="34" charset="0"/>
                        <a:ea typeface="游ゴシック" panose="020B0400000000000000" pitchFamily="34" charset="-128"/>
                      </a:endParaRPr>
                    </a:p>
                  </a:txBody>
                  <a:tcPr marL="9525" marR="9525" marT="9525" marB="0" anchor="ctr"/>
                </a:tc>
                <a:tc vMerge="1">
                  <a:txBody>
                    <a:bodyPr/>
                    <a:lstStyle/>
                    <a:p>
                      <a:endParaRPr kumimoji="1" lang="ja-JP" altLang="en-US"/>
                    </a:p>
                  </a:txBody>
                  <a:tcPr/>
                </a:tc>
                <a:extLst>
                  <a:ext uri="{0D108BD9-81ED-4DB2-BD59-A6C34878D82A}">
                    <a16:rowId xmlns:a16="http://schemas.microsoft.com/office/drawing/2014/main" val="363039085"/>
                  </a:ext>
                </a:extLst>
              </a:tr>
              <a:tr h="190500">
                <a:tc>
                  <a:txBody>
                    <a:bodyPr/>
                    <a:lstStyle/>
                    <a:p>
                      <a:pPr algn="r" fontAlgn="ctr"/>
                      <a:r>
                        <a:rPr lang="en-US" altLang="ja-JP" sz="1100" b="1" u="none" strike="noStrike" dirty="0">
                          <a:effectLst/>
                        </a:rPr>
                        <a:t>8.9%</a:t>
                      </a:r>
                      <a:endParaRPr lang="en-US" altLang="ja-JP" sz="1100" b="1" i="0" u="none" strike="noStrike" dirty="0">
                        <a:solidFill>
                          <a:srgbClr val="000000"/>
                        </a:solidFill>
                        <a:effectLst/>
                        <a:latin typeface="Calibri Light" panose="020F0302020204030204" pitchFamily="34" charset="0"/>
                        <a:ea typeface="游ゴシック" panose="020B0400000000000000" pitchFamily="34" charset="-128"/>
                      </a:endParaRPr>
                    </a:p>
                  </a:txBody>
                  <a:tcPr marL="9525" marR="9525" marT="9525" marB="0" anchor="ctr"/>
                </a:tc>
                <a:tc>
                  <a:txBody>
                    <a:bodyPr/>
                    <a:lstStyle/>
                    <a:p>
                      <a:pPr algn="r" fontAlgn="ctr"/>
                      <a:r>
                        <a:rPr lang="en-US" altLang="ja-JP" sz="1100" b="1" u="none" strike="noStrike">
                          <a:effectLst/>
                        </a:rPr>
                        <a:t>19.4%</a:t>
                      </a:r>
                      <a:endParaRPr lang="en-US" altLang="ja-JP" sz="1100" b="1" i="0" u="none" strike="noStrike">
                        <a:solidFill>
                          <a:srgbClr val="000000"/>
                        </a:solidFill>
                        <a:effectLst/>
                        <a:latin typeface="Calibri Light" panose="020F0302020204030204" pitchFamily="34" charset="0"/>
                        <a:ea typeface="游ゴシック" panose="020B0400000000000000" pitchFamily="34" charset="-128"/>
                      </a:endParaRPr>
                    </a:p>
                  </a:txBody>
                  <a:tcPr marL="9525" marR="9525" marT="9525" marB="0" anchor="ctr"/>
                </a:tc>
                <a:tc>
                  <a:txBody>
                    <a:bodyPr/>
                    <a:lstStyle/>
                    <a:p>
                      <a:pPr algn="r" fontAlgn="ctr"/>
                      <a:r>
                        <a:rPr lang="en-US" altLang="ja-JP" sz="1100" b="1" u="none" strike="noStrike">
                          <a:effectLst/>
                        </a:rPr>
                        <a:t>30.2%</a:t>
                      </a:r>
                      <a:endParaRPr lang="en-US" altLang="ja-JP" sz="1100" b="1" i="0" u="none" strike="noStrike">
                        <a:solidFill>
                          <a:srgbClr val="000000"/>
                        </a:solidFill>
                        <a:effectLst/>
                        <a:latin typeface="Calibri Light" panose="020F0302020204030204" pitchFamily="34" charset="0"/>
                        <a:ea typeface="游ゴシック" panose="020B0400000000000000" pitchFamily="34" charset="-128"/>
                      </a:endParaRPr>
                    </a:p>
                  </a:txBody>
                  <a:tcPr marL="9525" marR="9525" marT="9525" marB="0" anchor="ctr"/>
                </a:tc>
                <a:tc>
                  <a:txBody>
                    <a:bodyPr/>
                    <a:lstStyle/>
                    <a:p>
                      <a:pPr algn="r" fontAlgn="ctr"/>
                      <a:r>
                        <a:rPr lang="en-US" altLang="ja-JP" sz="1100" b="1" u="none" strike="noStrike" dirty="0">
                          <a:effectLst/>
                        </a:rPr>
                        <a:t>0.6%</a:t>
                      </a:r>
                      <a:endParaRPr lang="en-US" altLang="ja-JP" sz="1100" b="1" i="0" u="none" strike="noStrike" dirty="0">
                        <a:solidFill>
                          <a:srgbClr val="000000"/>
                        </a:solidFill>
                        <a:effectLst/>
                        <a:latin typeface="Calibri Light" panose="020F0302020204030204" pitchFamily="34" charset="0"/>
                        <a:ea typeface="游ゴシック" panose="020B0400000000000000" pitchFamily="34" charset="-128"/>
                      </a:endParaRPr>
                    </a:p>
                  </a:txBody>
                  <a:tcPr marL="9525" marR="9525" marT="9525" marB="0" anchor="ctr"/>
                </a:tc>
                <a:tc>
                  <a:txBody>
                    <a:bodyPr/>
                    <a:lstStyle/>
                    <a:p>
                      <a:pPr algn="r" fontAlgn="ctr"/>
                      <a:r>
                        <a:rPr lang="en-US" altLang="ja-JP" sz="1100" b="1" u="none" strike="noStrike" dirty="0">
                          <a:effectLst/>
                        </a:rPr>
                        <a:t>16.8%</a:t>
                      </a:r>
                      <a:endParaRPr lang="en-US" altLang="ja-JP" sz="1100" b="1" i="0" u="none" strike="noStrike" dirty="0">
                        <a:solidFill>
                          <a:srgbClr val="000000"/>
                        </a:solidFill>
                        <a:effectLst/>
                        <a:latin typeface="Calibri Light" panose="020F0302020204030204" pitchFamily="34" charset="0"/>
                        <a:ea typeface="游ゴシック" panose="020B0400000000000000" pitchFamily="34" charset="-128"/>
                      </a:endParaRPr>
                    </a:p>
                  </a:txBody>
                  <a:tcPr marL="9525" marR="9525" marT="9525" marB="0" anchor="ctr"/>
                </a:tc>
                <a:tc>
                  <a:txBody>
                    <a:bodyPr/>
                    <a:lstStyle/>
                    <a:p>
                      <a:pPr algn="r" fontAlgn="ctr"/>
                      <a:r>
                        <a:rPr lang="en-US" altLang="ja-JP" sz="1100" b="1" u="none" strike="noStrike" dirty="0">
                          <a:effectLst/>
                        </a:rPr>
                        <a:t>3.5%</a:t>
                      </a:r>
                      <a:endParaRPr lang="en-US" altLang="ja-JP" sz="1100" b="1" i="0" u="none" strike="noStrike" dirty="0">
                        <a:solidFill>
                          <a:srgbClr val="000000"/>
                        </a:solidFill>
                        <a:effectLst/>
                        <a:latin typeface="Calibri Light" panose="020F0302020204030204" pitchFamily="34" charset="0"/>
                        <a:ea typeface="游ゴシック" panose="020B0400000000000000" pitchFamily="34" charset="-128"/>
                      </a:endParaRPr>
                    </a:p>
                  </a:txBody>
                  <a:tcPr marL="9525" marR="9525" marT="9525" marB="0" anchor="ctr"/>
                </a:tc>
                <a:tc>
                  <a:txBody>
                    <a:bodyPr/>
                    <a:lstStyle/>
                    <a:p>
                      <a:pPr algn="r" fontAlgn="ctr"/>
                      <a:r>
                        <a:rPr lang="en-US" altLang="ja-JP" sz="1100" b="1" u="none" strike="noStrike">
                          <a:effectLst/>
                        </a:rPr>
                        <a:t>13.1%</a:t>
                      </a:r>
                      <a:endParaRPr lang="en-US" altLang="ja-JP" sz="1100" b="1" i="0" u="none" strike="noStrike">
                        <a:solidFill>
                          <a:srgbClr val="000000"/>
                        </a:solidFill>
                        <a:effectLst/>
                        <a:latin typeface="Calibri Light" panose="020F0302020204030204" pitchFamily="34" charset="0"/>
                        <a:ea typeface="游ゴシック" panose="020B0400000000000000" pitchFamily="34" charset="-128"/>
                      </a:endParaRPr>
                    </a:p>
                  </a:txBody>
                  <a:tcPr marL="9525" marR="9525" marT="9525" marB="0" anchor="ctr"/>
                </a:tc>
                <a:tc>
                  <a:txBody>
                    <a:bodyPr/>
                    <a:lstStyle/>
                    <a:p>
                      <a:pPr algn="r" fontAlgn="ctr"/>
                      <a:r>
                        <a:rPr lang="en-US" altLang="ja-JP" sz="1100" b="1" u="none" strike="noStrike">
                          <a:effectLst/>
                        </a:rPr>
                        <a:t>2.0%</a:t>
                      </a:r>
                      <a:endParaRPr lang="en-US" altLang="ja-JP" sz="1100" b="1" i="0" u="none" strike="noStrike">
                        <a:solidFill>
                          <a:srgbClr val="000000"/>
                        </a:solidFill>
                        <a:effectLst/>
                        <a:latin typeface="Calibri Light" panose="020F0302020204030204" pitchFamily="34" charset="0"/>
                        <a:ea typeface="游ゴシック" panose="020B0400000000000000" pitchFamily="34" charset="-128"/>
                      </a:endParaRPr>
                    </a:p>
                  </a:txBody>
                  <a:tcPr marL="9525" marR="9525" marT="9525" marB="0" anchor="ctr"/>
                </a:tc>
                <a:tc>
                  <a:txBody>
                    <a:bodyPr/>
                    <a:lstStyle/>
                    <a:p>
                      <a:pPr algn="r" fontAlgn="ctr"/>
                      <a:r>
                        <a:rPr lang="en-US" altLang="ja-JP" sz="1100" b="1" u="none" strike="noStrike">
                          <a:effectLst/>
                        </a:rPr>
                        <a:t>5.4%</a:t>
                      </a:r>
                      <a:endParaRPr lang="en-US" altLang="ja-JP" sz="1100" b="1" i="0" u="none" strike="noStrike">
                        <a:solidFill>
                          <a:srgbClr val="000000"/>
                        </a:solidFill>
                        <a:effectLst/>
                        <a:latin typeface="Calibri Light" panose="020F0302020204030204" pitchFamily="34" charset="0"/>
                        <a:ea typeface="游ゴシック" panose="020B0400000000000000" pitchFamily="34" charset="-128"/>
                      </a:endParaRPr>
                    </a:p>
                  </a:txBody>
                  <a:tcPr marL="9525" marR="9525" marT="9525" marB="0" anchor="ctr"/>
                </a:tc>
                <a:extLst>
                  <a:ext uri="{0D108BD9-81ED-4DB2-BD59-A6C34878D82A}">
                    <a16:rowId xmlns:a16="http://schemas.microsoft.com/office/drawing/2014/main" val="4100891509"/>
                  </a:ext>
                </a:extLst>
              </a:tr>
              <a:tr h="190500">
                <a:tc>
                  <a:txBody>
                    <a:bodyPr/>
                    <a:lstStyle/>
                    <a:p>
                      <a:pPr algn="r" fontAlgn="ctr"/>
                      <a:r>
                        <a:rPr lang="en-US" altLang="ja-JP" sz="1100" b="1" u="none" strike="noStrike" dirty="0">
                          <a:effectLst/>
                        </a:rPr>
                        <a:t>105,520 </a:t>
                      </a:r>
                      <a:endParaRPr lang="en-US" altLang="ja-JP" sz="1100" b="1" i="0" u="none" strike="noStrike" dirty="0">
                        <a:solidFill>
                          <a:srgbClr val="000000"/>
                        </a:solidFill>
                        <a:effectLst/>
                        <a:latin typeface="Calibri Light" panose="020F0302020204030204" pitchFamily="34" charset="0"/>
                        <a:ea typeface="游ゴシック" panose="020B0400000000000000" pitchFamily="34" charset="-128"/>
                      </a:endParaRPr>
                    </a:p>
                  </a:txBody>
                  <a:tcPr marL="9525" marR="9525" marT="9525" marB="0" anchor="ctr"/>
                </a:tc>
                <a:tc>
                  <a:txBody>
                    <a:bodyPr/>
                    <a:lstStyle/>
                    <a:p>
                      <a:pPr algn="r" fontAlgn="ctr"/>
                      <a:r>
                        <a:rPr lang="en-US" altLang="ja-JP" sz="1100" b="1" u="none" strike="noStrike" dirty="0">
                          <a:effectLst/>
                        </a:rPr>
                        <a:t>228,740 </a:t>
                      </a:r>
                      <a:endParaRPr lang="en-US" altLang="ja-JP" sz="1100" b="1" i="0" u="none" strike="noStrike" dirty="0">
                        <a:solidFill>
                          <a:srgbClr val="000000"/>
                        </a:solidFill>
                        <a:effectLst/>
                        <a:latin typeface="Calibri Light" panose="020F0302020204030204" pitchFamily="34" charset="0"/>
                        <a:ea typeface="游ゴシック" panose="020B0400000000000000" pitchFamily="34" charset="-128"/>
                      </a:endParaRPr>
                    </a:p>
                  </a:txBody>
                  <a:tcPr marL="9525" marR="9525" marT="9525" marB="0" anchor="ctr"/>
                </a:tc>
                <a:tc>
                  <a:txBody>
                    <a:bodyPr/>
                    <a:lstStyle/>
                    <a:p>
                      <a:pPr algn="r" fontAlgn="ctr"/>
                      <a:r>
                        <a:rPr lang="en-US" altLang="ja-JP" sz="1100" b="1" u="none" strike="noStrike" dirty="0">
                          <a:effectLst/>
                        </a:rPr>
                        <a:t>356,843 </a:t>
                      </a:r>
                      <a:endParaRPr lang="en-US" altLang="ja-JP" sz="1100" b="1" i="0" u="none" strike="noStrike" dirty="0">
                        <a:solidFill>
                          <a:srgbClr val="000000"/>
                        </a:solidFill>
                        <a:effectLst/>
                        <a:latin typeface="Calibri Light" panose="020F0302020204030204" pitchFamily="34" charset="0"/>
                        <a:ea typeface="游ゴシック" panose="020B0400000000000000" pitchFamily="34" charset="-128"/>
                      </a:endParaRPr>
                    </a:p>
                  </a:txBody>
                  <a:tcPr marL="9525" marR="9525" marT="9525" marB="0" anchor="ctr"/>
                </a:tc>
                <a:tc>
                  <a:txBody>
                    <a:bodyPr/>
                    <a:lstStyle/>
                    <a:p>
                      <a:pPr algn="r" fontAlgn="ctr"/>
                      <a:r>
                        <a:rPr lang="en-US" altLang="ja-JP" sz="1100" b="1" u="none" strike="noStrike" dirty="0">
                          <a:effectLst/>
                        </a:rPr>
                        <a:t>7,438 </a:t>
                      </a:r>
                      <a:endParaRPr lang="en-US" altLang="ja-JP" sz="1100" b="1" i="0" u="none" strike="noStrike" dirty="0">
                        <a:solidFill>
                          <a:srgbClr val="000000"/>
                        </a:solidFill>
                        <a:effectLst/>
                        <a:latin typeface="Calibri Light" panose="020F0302020204030204" pitchFamily="34" charset="0"/>
                        <a:ea typeface="游ゴシック" panose="020B0400000000000000" pitchFamily="34" charset="-128"/>
                      </a:endParaRPr>
                    </a:p>
                  </a:txBody>
                  <a:tcPr marL="9525" marR="9525" marT="9525" marB="0" anchor="ctr"/>
                </a:tc>
                <a:tc>
                  <a:txBody>
                    <a:bodyPr/>
                    <a:lstStyle/>
                    <a:p>
                      <a:pPr algn="r" fontAlgn="ctr"/>
                      <a:r>
                        <a:rPr lang="en-US" altLang="ja-JP" sz="1100" b="1" u="none" strike="noStrike" dirty="0">
                          <a:effectLst/>
                        </a:rPr>
                        <a:t>198,927 </a:t>
                      </a:r>
                      <a:endParaRPr lang="en-US" altLang="ja-JP" sz="1100" b="1" i="0" u="none" strike="noStrike" dirty="0">
                        <a:solidFill>
                          <a:srgbClr val="000000"/>
                        </a:solidFill>
                        <a:effectLst/>
                        <a:latin typeface="Calibri Light" panose="020F0302020204030204" pitchFamily="34" charset="0"/>
                        <a:ea typeface="游ゴシック" panose="020B0400000000000000" pitchFamily="34" charset="-128"/>
                      </a:endParaRPr>
                    </a:p>
                  </a:txBody>
                  <a:tcPr marL="9525" marR="9525" marT="9525" marB="0" anchor="ctr"/>
                </a:tc>
                <a:tc>
                  <a:txBody>
                    <a:bodyPr/>
                    <a:lstStyle/>
                    <a:p>
                      <a:pPr algn="r" fontAlgn="ctr"/>
                      <a:r>
                        <a:rPr lang="en-US" altLang="ja-JP" sz="1100" b="1" u="none" strike="noStrike" dirty="0">
                          <a:effectLst/>
                        </a:rPr>
                        <a:t>41,339 </a:t>
                      </a:r>
                      <a:endParaRPr lang="en-US" altLang="ja-JP" sz="1100" b="1" i="0" u="none" strike="noStrike" dirty="0">
                        <a:solidFill>
                          <a:srgbClr val="000000"/>
                        </a:solidFill>
                        <a:effectLst/>
                        <a:latin typeface="Calibri Light" panose="020F0302020204030204" pitchFamily="34" charset="0"/>
                        <a:ea typeface="游ゴシック" panose="020B0400000000000000" pitchFamily="34" charset="-128"/>
                      </a:endParaRPr>
                    </a:p>
                  </a:txBody>
                  <a:tcPr marL="9525" marR="9525" marT="9525" marB="0" anchor="ctr"/>
                </a:tc>
                <a:tc>
                  <a:txBody>
                    <a:bodyPr/>
                    <a:lstStyle/>
                    <a:p>
                      <a:pPr algn="r" fontAlgn="ctr"/>
                      <a:r>
                        <a:rPr lang="en-US" altLang="ja-JP" sz="1100" b="1" u="none" strike="noStrike" dirty="0">
                          <a:effectLst/>
                        </a:rPr>
                        <a:t>154,938 </a:t>
                      </a:r>
                      <a:endParaRPr lang="en-US" altLang="ja-JP" sz="1100" b="1" i="0" u="none" strike="noStrike" dirty="0">
                        <a:solidFill>
                          <a:srgbClr val="000000"/>
                        </a:solidFill>
                        <a:effectLst/>
                        <a:latin typeface="Calibri Light" panose="020F0302020204030204" pitchFamily="34" charset="0"/>
                        <a:ea typeface="游ゴシック" panose="020B0400000000000000" pitchFamily="34" charset="-128"/>
                      </a:endParaRPr>
                    </a:p>
                  </a:txBody>
                  <a:tcPr marL="9525" marR="9525" marT="9525" marB="0" anchor="ctr"/>
                </a:tc>
                <a:tc>
                  <a:txBody>
                    <a:bodyPr/>
                    <a:lstStyle/>
                    <a:p>
                      <a:pPr algn="r" fontAlgn="ctr"/>
                      <a:r>
                        <a:rPr lang="en-US" altLang="ja-JP" sz="1100" b="1" u="none" strike="noStrike" dirty="0">
                          <a:effectLst/>
                        </a:rPr>
                        <a:t>23,690 </a:t>
                      </a:r>
                      <a:endParaRPr lang="en-US" altLang="ja-JP" sz="1100" b="1" i="0" u="none" strike="noStrike" dirty="0">
                        <a:solidFill>
                          <a:srgbClr val="000000"/>
                        </a:solidFill>
                        <a:effectLst/>
                        <a:latin typeface="Calibri Light" panose="020F0302020204030204" pitchFamily="34" charset="0"/>
                        <a:ea typeface="游ゴシック" panose="020B0400000000000000" pitchFamily="34" charset="-128"/>
                      </a:endParaRPr>
                    </a:p>
                  </a:txBody>
                  <a:tcPr marL="9525" marR="9525" marT="9525" marB="0" anchor="ctr"/>
                </a:tc>
                <a:tc>
                  <a:txBody>
                    <a:bodyPr/>
                    <a:lstStyle/>
                    <a:p>
                      <a:pPr algn="r" fontAlgn="ctr"/>
                      <a:r>
                        <a:rPr lang="en-US" altLang="ja-JP" sz="1100" b="1" u="none" strike="noStrike" dirty="0">
                          <a:effectLst/>
                        </a:rPr>
                        <a:t>64,041 </a:t>
                      </a:r>
                      <a:endParaRPr lang="en-US" altLang="ja-JP" sz="1100" b="1" i="0" u="none" strike="noStrike" dirty="0">
                        <a:solidFill>
                          <a:srgbClr val="000000"/>
                        </a:solidFill>
                        <a:effectLst/>
                        <a:latin typeface="Calibri Light" panose="020F0302020204030204" pitchFamily="34" charset="0"/>
                        <a:ea typeface="游ゴシック" panose="020B0400000000000000" pitchFamily="34" charset="-128"/>
                      </a:endParaRPr>
                    </a:p>
                  </a:txBody>
                  <a:tcPr marL="9525" marR="9525" marT="9525" marB="0" anchor="ctr"/>
                </a:tc>
                <a:extLst>
                  <a:ext uri="{0D108BD9-81ED-4DB2-BD59-A6C34878D82A}">
                    <a16:rowId xmlns:a16="http://schemas.microsoft.com/office/drawing/2014/main" val="1227016989"/>
                  </a:ext>
                </a:extLst>
              </a:tr>
            </a:tbl>
          </a:graphicData>
        </a:graphic>
      </p:graphicFrame>
      <p:sp>
        <p:nvSpPr>
          <p:cNvPr id="22" name="TextBox 21">
            <a:extLst>
              <a:ext uri="{FF2B5EF4-FFF2-40B4-BE49-F238E27FC236}">
                <a16:creationId xmlns:a16="http://schemas.microsoft.com/office/drawing/2014/main" id="{AB6F0139-4D33-19D0-343A-8D99A7916BB7}"/>
              </a:ext>
            </a:extLst>
          </p:cNvPr>
          <p:cNvSpPr txBox="1"/>
          <p:nvPr/>
        </p:nvSpPr>
        <p:spPr>
          <a:xfrm>
            <a:off x="11970425" y="1301227"/>
            <a:ext cx="4634149" cy="369332"/>
          </a:xfrm>
          <a:prstGeom prst="rect">
            <a:avLst/>
          </a:prstGeom>
          <a:noFill/>
        </p:spPr>
        <p:txBody>
          <a:bodyPr wrap="square" rtlCol="0">
            <a:spAutoFit/>
          </a:bodyPr>
          <a:lstStyle/>
          <a:p>
            <a:pPr algn="ctr" rtl="0">
              <a:defRPr sz="2200" b="1" i="0" u="none" strike="noStrike" kern="1200" spc="0" baseline="0">
                <a:solidFill>
                  <a:prstClr val="black">
                    <a:lumMod val="85000"/>
                    <a:lumOff val="15000"/>
                  </a:prstClr>
                </a:solidFill>
                <a:latin typeface="+mn-lt"/>
                <a:ea typeface="+mn-ea"/>
                <a:cs typeface="+mn-cs"/>
              </a:defRPr>
            </a:pPr>
            <a:r>
              <a:rPr lang="en-US" altLang="ja-JP" sz="1800" b="1" dirty="0">
                <a:solidFill>
                  <a:schemeClr val="tx1">
                    <a:lumMod val="85000"/>
                    <a:lumOff val="15000"/>
                  </a:schemeClr>
                </a:solidFill>
              </a:rPr>
              <a:t>2022 Trade x Laden/Empty Volume Share</a:t>
            </a:r>
          </a:p>
        </p:txBody>
      </p:sp>
      <p:graphicFrame>
        <p:nvGraphicFramePr>
          <p:cNvPr id="2" name="Chart 1">
            <a:extLst>
              <a:ext uri="{FF2B5EF4-FFF2-40B4-BE49-F238E27FC236}">
                <a16:creationId xmlns:a16="http://schemas.microsoft.com/office/drawing/2014/main" id="{F6F2AA1D-03D1-6B23-93A3-D1A8B6A8841F}"/>
              </a:ext>
            </a:extLst>
          </p:cNvPr>
          <p:cNvGraphicFramePr>
            <a:graphicFrameLocks/>
          </p:cNvGraphicFramePr>
          <p:nvPr>
            <p:extLst>
              <p:ext uri="{D42A27DB-BD31-4B8C-83A1-F6EECF244321}">
                <p14:modId xmlns:p14="http://schemas.microsoft.com/office/powerpoint/2010/main" val="3462821938"/>
              </p:ext>
            </p:extLst>
          </p:nvPr>
        </p:nvGraphicFramePr>
        <p:xfrm>
          <a:off x="660763" y="1301227"/>
          <a:ext cx="10464437" cy="6800206"/>
        </p:xfrm>
        <a:graphic>
          <a:graphicData uri="http://schemas.openxmlformats.org/drawingml/2006/chart">
            <c:chart xmlns:c="http://schemas.openxmlformats.org/drawingml/2006/chart" xmlns:r="http://schemas.openxmlformats.org/officeDocument/2006/relationships" r:id="rId4"/>
          </a:graphicData>
        </a:graphic>
      </p:graphicFrame>
      <p:sp>
        <p:nvSpPr>
          <p:cNvPr id="16" name="Arrow: Right 15">
            <a:extLst>
              <a:ext uri="{FF2B5EF4-FFF2-40B4-BE49-F238E27FC236}">
                <a16:creationId xmlns:a16="http://schemas.microsoft.com/office/drawing/2014/main" id="{54EDCB75-951F-536E-8426-77096D94A00A}"/>
              </a:ext>
            </a:extLst>
          </p:cNvPr>
          <p:cNvSpPr/>
          <p:nvPr/>
        </p:nvSpPr>
        <p:spPr>
          <a:xfrm>
            <a:off x="6477000" y="5524500"/>
            <a:ext cx="1700999" cy="533400"/>
          </a:xfrm>
          <a:prstGeom prst="rightArrow">
            <a:avLst>
              <a:gd name="adj1" fmla="val 50000"/>
              <a:gd name="adj2" fmla="val 54898"/>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b="1" dirty="0">
                <a:solidFill>
                  <a:schemeClr val="tx2">
                    <a:lumMod val="75000"/>
                  </a:schemeClr>
                </a:solidFill>
              </a:rPr>
              <a:t>Berth front depth &lt; -10m </a:t>
            </a:r>
            <a:endParaRPr kumimoji="1" lang="ja-JP" altLang="en-US" sz="1000" b="1" dirty="0">
              <a:solidFill>
                <a:schemeClr val="tx2">
                  <a:lumMod val="75000"/>
                </a:schemeClr>
              </a:solidFill>
            </a:endParaRPr>
          </a:p>
        </p:txBody>
      </p:sp>
    </p:spTree>
    <p:extLst>
      <p:ext uri="{BB962C8B-B14F-4D97-AF65-F5344CB8AC3E}">
        <p14:creationId xmlns:p14="http://schemas.microsoft.com/office/powerpoint/2010/main" val="331055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336F6A-A9EA-9D84-6070-FFC0F8EEF692}"/>
              </a:ext>
            </a:extLst>
          </p:cNvPr>
          <p:cNvSpPr txBox="1"/>
          <p:nvPr/>
        </p:nvSpPr>
        <p:spPr>
          <a:xfrm>
            <a:off x="3045405" y="1105992"/>
            <a:ext cx="7853789" cy="181542"/>
          </a:xfrm>
          <a:prstGeom prst="rect">
            <a:avLst/>
          </a:prstGeom>
          <a:solidFill>
            <a:schemeClr val="bg1"/>
          </a:solidFill>
        </p:spPr>
        <p:txBody>
          <a:bodyPr wrap="square" rtlCol="0">
            <a:spAutoFit/>
          </a:bodyPr>
          <a:lstStyle/>
          <a:p>
            <a:endParaRPr lang="en-001" dirty="0"/>
          </a:p>
        </p:txBody>
      </p:sp>
      <p:sp>
        <p:nvSpPr>
          <p:cNvPr id="28" name="Title 1">
            <a:extLst>
              <a:ext uri="{FF2B5EF4-FFF2-40B4-BE49-F238E27FC236}">
                <a16:creationId xmlns:a16="http://schemas.microsoft.com/office/drawing/2014/main" id="{A07BE563-9592-1EAC-1E11-FE6C379FAC17}"/>
              </a:ext>
            </a:extLst>
          </p:cNvPr>
          <p:cNvSpPr txBox="1">
            <a:spLocks/>
          </p:cNvSpPr>
          <p:nvPr/>
        </p:nvSpPr>
        <p:spPr bwMode="auto">
          <a:xfrm>
            <a:off x="3036696" y="168730"/>
            <a:ext cx="14108304" cy="646331"/>
          </a:xfrm>
          <a:prstGeom prst="rect">
            <a:avLst/>
          </a:prstGeom>
          <a:noFill/>
          <a:ln w="9525">
            <a:noFill/>
            <a:miter lim="800000"/>
            <a:headEnd/>
            <a:tailEnd/>
          </a:ln>
        </p:spPr>
        <p:txBody>
          <a:bodyPr wrap="square">
            <a:spAutoFit/>
          </a:bodyPr>
          <a:lstStyle/>
          <a:p>
            <a:pPr>
              <a:defRPr/>
            </a:pPr>
            <a:r>
              <a:rPr lang="en-US" altLang="en-US" sz="3600" b="1" dirty="0">
                <a:latin typeface="+mj-lt"/>
                <a:cs typeface="Times New Roman" panose="02020603050405020304" pitchFamily="18" charset="0"/>
              </a:rPr>
              <a:t>Container Throughput in Hai </a:t>
            </a:r>
            <a:r>
              <a:rPr lang="en-US" altLang="en-US" sz="3600" b="1" dirty="0" err="1">
                <a:latin typeface="+mj-lt"/>
                <a:cs typeface="Times New Roman" panose="02020603050405020304" pitchFamily="18" charset="0"/>
              </a:rPr>
              <a:t>Phong</a:t>
            </a:r>
            <a:r>
              <a:rPr lang="en-US" altLang="en-US" sz="3600" b="1" dirty="0">
                <a:latin typeface="+mj-lt"/>
                <a:cs typeface="Times New Roman" panose="02020603050405020304" pitchFamily="18" charset="0"/>
              </a:rPr>
              <a:t> – transitional &amp; breakdown</a:t>
            </a:r>
          </a:p>
        </p:txBody>
      </p:sp>
      <p:pic>
        <p:nvPicPr>
          <p:cNvPr id="3" name="Picture 2">
            <a:extLst>
              <a:ext uri="{FF2B5EF4-FFF2-40B4-BE49-F238E27FC236}">
                <a16:creationId xmlns:a16="http://schemas.microsoft.com/office/drawing/2014/main" id="{BAEFFA09-D165-C0C0-57DB-04957C98F7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1" y="90094"/>
            <a:ext cx="1828799" cy="885776"/>
          </a:xfrm>
          <a:prstGeom prst="rect">
            <a:avLst/>
          </a:prstGeom>
        </p:spPr>
      </p:pic>
      <p:cxnSp>
        <p:nvCxnSpPr>
          <p:cNvPr id="4" name="Straight Connector 3">
            <a:extLst>
              <a:ext uri="{FF2B5EF4-FFF2-40B4-BE49-F238E27FC236}">
                <a16:creationId xmlns:a16="http://schemas.microsoft.com/office/drawing/2014/main" id="{5AE41565-D612-CB57-0C9C-0C1328A6BBE0}"/>
              </a:ext>
            </a:extLst>
          </p:cNvPr>
          <p:cNvCxnSpPr>
            <a:cxnSpLocks/>
          </p:cNvCxnSpPr>
          <p:nvPr/>
        </p:nvCxnSpPr>
        <p:spPr>
          <a:xfrm>
            <a:off x="0" y="975871"/>
            <a:ext cx="18288000"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20E6B63-8F17-AFB8-8FC3-5F90F32F3294}"/>
              </a:ext>
            </a:extLst>
          </p:cNvPr>
          <p:cNvSpPr txBox="1"/>
          <p:nvPr/>
        </p:nvSpPr>
        <p:spPr>
          <a:xfrm>
            <a:off x="17487900" y="381132"/>
            <a:ext cx="609600" cy="369332"/>
          </a:xfrm>
          <a:prstGeom prst="rect">
            <a:avLst/>
          </a:prstGeom>
          <a:noFill/>
        </p:spPr>
        <p:txBody>
          <a:bodyPr wrap="square" rtlCol="0">
            <a:spAutoFit/>
          </a:bodyPr>
          <a:lstStyle/>
          <a:p>
            <a:fld id="{04625842-8E30-480D-915C-0F23812B9802}" type="slidenum">
              <a:rPr kumimoji="1" lang="ja-JP" altLang="en-US" smtClean="0"/>
              <a:t>13</a:t>
            </a:fld>
            <a:endParaRPr kumimoji="1" lang="ja-JP" altLang="en-US" dirty="0"/>
          </a:p>
        </p:txBody>
      </p:sp>
      <p:graphicFrame>
        <p:nvGraphicFramePr>
          <p:cNvPr id="6" name="Chart 5">
            <a:extLst>
              <a:ext uri="{FF2B5EF4-FFF2-40B4-BE49-F238E27FC236}">
                <a16:creationId xmlns:a16="http://schemas.microsoft.com/office/drawing/2014/main" id="{00000000-0008-0000-0300-000002000000}"/>
              </a:ext>
            </a:extLst>
          </p:cNvPr>
          <p:cNvGraphicFramePr>
            <a:graphicFrameLocks/>
          </p:cNvGraphicFramePr>
          <p:nvPr>
            <p:extLst>
              <p:ext uri="{D42A27DB-BD31-4B8C-83A1-F6EECF244321}">
                <p14:modId xmlns:p14="http://schemas.microsoft.com/office/powerpoint/2010/main" val="3529623396"/>
              </p:ext>
            </p:extLst>
          </p:nvPr>
        </p:nvGraphicFramePr>
        <p:xfrm>
          <a:off x="9144000" y="1105289"/>
          <a:ext cx="8305800" cy="78934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a:extLst>
              <a:ext uri="{FF2B5EF4-FFF2-40B4-BE49-F238E27FC236}">
                <a16:creationId xmlns:a16="http://schemas.microsoft.com/office/drawing/2014/main" id="{6350BA2E-3C17-EA7F-4506-3A1D94CF44BC}"/>
              </a:ext>
            </a:extLst>
          </p:cNvPr>
          <p:cNvGraphicFramePr>
            <a:graphicFrameLocks noGrp="1"/>
          </p:cNvGraphicFramePr>
          <p:nvPr>
            <p:extLst>
              <p:ext uri="{D42A27DB-BD31-4B8C-83A1-F6EECF244321}">
                <p14:modId xmlns:p14="http://schemas.microsoft.com/office/powerpoint/2010/main" val="3364475064"/>
              </p:ext>
            </p:extLst>
          </p:nvPr>
        </p:nvGraphicFramePr>
        <p:xfrm>
          <a:off x="3036696" y="6353107"/>
          <a:ext cx="6515097" cy="3545972"/>
        </p:xfrm>
        <a:graphic>
          <a:graphicData uri="http://schemas.openxmlformats.org/drawingml/2006/table">
            <a:tbl>
              <a:tblPr>
                <a:tableStyleId>{5C22544A-7EE6-4342-B048-85BDC9FD1C3A}</a:tableStyleId>
              </a:tblPr>
              <a:tblGrid>
                <a:gridCol w="2098081">
                  <a:extLst>
                    <a:ext uri="{9D8B030D-6E8A-4147-A177-3AD203B41FA5}">
                      <a16:colId xmlns:a16="http://schemas.microsoft.com/office/drawing/2014/main" val="2423997780"/>
                    </a:ext>
                  </a:extLst>
                </a:gridCol>
                <a:gridCol w="1251488">
                  <a:extLst>
                    <a:ext uri="{9D8B030D-6E8A-4147-A177-3AD203B41FA5}">
                      <a16:colId xmlns:a16="http://schemas.microsoft.com/office/drawing/2014/main" val="3108353240"/>
                    </a:ext>
                  </a:extLst>
                </a:gridCol>
                <a:gridCol w="1177871">
                  <a:extLst>
                    <a:ext uri="{9D8B030D-6E8A-4147-A177-3AD203B41FA5}">
                      <a16:colId xmlns:a16="http://schemas.microsoft.com/office/drawing/2014/main" val="139233155"/>
                    </a:ext>
                  </a:extLst>
                </a:gridCol>
                <a:gridCol w="1030637">
                  <a:extLst>
                    <a:ext uri="{9D8B030D-6E8A-4147-A177-3AD203B41FA5}">
                      <a16:colId xmlns:a16="http://schemas.microsoft.com/office/drawing/2014/main" val="1029493028"/>
                    </a:ext>
                  </a:extLst>
                </a:gridCol>
                <a:gridCol w="957020">
                  <a:extLst>
                    <a:ext uri="{9D8B030D-6E8A-4147-A177-3AD203B41FA5}">
                      <a16:colId xmlns:a16="http://schemas.microsoft.com/office/drawing/2014/main" val="689899721"/>
                    </a:ext>
                  </a:extLst>
                </a:gridCol>
              </a:tblGrid>
              <a:tr h="284626">
                <a:tc>
                  <a:txBody>
                    <a:bodyPr/>
                    <a:lstStyle/>
                    <a:p>
                      <a:pPr algn="ctr" fontAlgn="b"/>
                      <a:endParaRPr lang="ja-JP" altLang="en-US"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ctr" fontAlgn="b"/>
                      <a:r>
                        <a:rPr lang="en-US" altLang="ja-JP" sz="1200" b="1" u="none" strike="noStrike" dirty="0">
                          <a:effectLst/>
                        </a:rPr>
                        <a:t>2022</a:t>
                      </a:r>
                      <a:endParaRPr lang="en-US" altLang="ja-JP"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ctr" fontAlgn="b"/>
                      <a:r>
                        <a:rPr lang="en-US" altLang="ja-JP" sz="1200" b="0" u="none" strike="noStrike" dirty="0">
                          <a:effectLst/>
                        </a:rPr>
                        <a:t>2021</a:t>
                      </a:r>
                      <a:endParaRPr lang="en-US" altLang="ja-JP" sz="12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gridSpan="2">
                  <a:txBody>
                    <a:bodyPr/>
                    <a:lstStyle/>
                    <a:p>
                      <a:pPr algn="ctr" fontAlgn="b"/>
                      <a:r>
                        <a:rPr lang="en-US" sz="1200" b="0" u="none" strike="noStrike" dirty="0">
                          <a:effectLst/>
                        </a:rPr>
                        <a:t>yearly growth</a:t>
                      </a:r>
                      <a:endParaRPr lang="en-US" sz="12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hMerge="1">
                  <a:txBody>
                    <a:bodyPr/>
                    <a:lstStyle/>
                    <a:p>
                      <a:endParaRPr kumimoji="1" lang="ja-JP" altLang="en-US"/>
                    </a:p>
                  </a:txBody>
                  <a:tcPr/>
                </a:tc>
                <a:extLst>
                  <a:ext uri="{0D108BD9-81ED-4DB2-BD59-A6C34878D82A}">
                    <a16:rowId xmlns:a16="http://schemas.microsoft.com/office/drawing/2014/main" val="1370373763"/>
                  </a:ext>
                </a:extLst>
              </a:tr>
              <a:tr h="296486">
                <a:tc>
                  <a:txBody>
                    <a:bodyPr/>
                    <a:lstStyle/>
                    <a:p>
                      <a:pPr algn="l" fontAlgn="b"/>
                      <a:r>
                        <a:rPr lang="en-US" sz="1200" b="1" u="none" strike="noStrike" dirty="0">
                          <a:effectLst/>
                        </a:rPr>
                        <a:t>Inbound Int'l Laden</a:t>
                      </a:r>
                      <a:endParaRPr lang="en-US"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1" u="none" strike="noStrike" dirty="0">
                          <a:effectLst/>
                        </a:rPr>
                        <a:t>    </a:t>
                      </a:r>
                      <a:r>
                        <a:rPr lang="en-US" altLang="ja-JP" sz="1200" b="1" u="none" strike="noStrike" dirty="0">
                          <a:effectLst/>
                        </a:rPr>
                        <a:t>2,214,590 </a:t>
                      </a:r>
                      <a:endParaRPr lang="en-US" altLang="ja-JP"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0" u="none" strike="noStrike" dirty="0">
                          <a:effectLst/>
                        </a:rPr>
                        <a:t>    </a:t>
                      </a:r>
                      <a:r>
                        <a:rPr lang="en-US" altLang="ja-JP" sz="1200" b="0" u="none" strike="noStrike" dirty="0">
                          <a:effectLst/>
                        </a:rPr>
                        <a:t>2,055,137 </a:t>
                      </a:r>
                      <a:endParaRPr lang="en-US" altLang="ja-JP" sz="12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0" u="none" strike="noStrike" dirty="0">
                          <a:effectLst/>
                        </a:rPr>
                        <a:t>       </a:t>
                      </a:r>
                      <a:r>
                        <a:rPr lang="en-US" altLang="ja-JP" sz="1200" b="0" u="none" strike="noStrike" dirty="0">
                          <a:effectLst/>
                        </a:rPr>
                        <a:t>159,453 </a:t>
                      </a:r>
                      <a:endParaRPr lang="en-US" altLang="ja-JP" sz="12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en-US" altLang="ja-JP" sz="1200" b="0" u="none" strike="noStrike">
                          <a:effectLst/>
                        </a:rPr>
                        <a:t>7.8%</a:t>
                      </a:r>
                      <a:endParaRPr lang="en-US" altLang="ja-JP" sz="12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4083385330"/>
                  </a:ext>
                </a:extLst>
              </a:tr>
              <a:tr h="296486">
                <a:tc>
                  <a:txBody>
                    <a:bodyPr/>
                    <a:lstStyle/>
                    <a:p>
                      <a:pPr algn="l" fontAlgn="b"/>
                      <a:r>
                        <a:rPr lang="en-US" sz="1200" b="1" u="none" strike="noStrike" dirty="0">
                          <a:effectLst/>
                        </a:rPr>
                        <a:t>Inbound Int'l Empty</a:t>
                      </a:r>
                      <a:endParaRPr lang="en-US"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1" u="none" strike="noStrike" dirty="0">
                          <a:effectLst/>
                        </a:rPr>
                        <a:t>       </a:t>
                      </a:r>
                      <a:r>
                        <a:rPr lang="en-US" altLang="ja-JP" sz="1200" b="1" u="none" strike="noStrike" dirty="0">
                          <a:effectLst/>
                        </a:rPr>
                        <a:t>497,798 </a:t>
                      </a:r>
                      <a:endParaRPr lang="en-US" altLang="ja-JP"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0" u="none" strike="noStrike" dirty="0">
                          <a:effectLst/>
                        </a:rPr>
                        <a:t>       </a:t>
                      </a:r>
                      <a:r>
                        <a:rPr lang="en-US" altLang="ja-JP" sz="1200" b="0" u="none" strike="noStrike" dirty="0">
                          <a:effectLst/>
                        </a:rPr>
                        <a:t>353,629 </a:t>
                      </a:r>
                      <a:endParaRPr lang="en-US" altLang="ja-JP" sz="12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0" u="none" strike="noStrike" dirty="0">
                          <a:effectLst/>
                        </a:rPr>
                        <a:t>       </a:t>
                      </a:r>
                      <a:r>
                        <a:rPr lang="en-US" altLang="ja-JP" sz="1200" b="0" u="none" strike="noStrike" dirty="0">
                          <a:effectLst/>
                        </a:rPr>
                        <a:t>144,169 </a:t>
                      </a:r>
                      <a:endParaRPr lang="en-US" altLang="ja-JP" sz="12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en-US" altLang="ja-JP" sz="1200" b="0" u="none" strike="noStrike">
                          <a:effectLst/>
                        </a:rPr>
                        <a:t>40.8%</a:t>
                      </a:r>
                      <a:endParaRPr lang="en-US" altLang="ja-JP" sz="12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215748305"/>
                  </a:ext>
                </a:extLst>
              </a:tr>
              <a:tr h="296486">
                <a:tc>
                  <a:txBody>
                    <a:bodyPr/>
                    <a:lstStyle/>
                    <a:p>
                      <a:pPr algn="l" fontAlgn="b"/>
                      <a:r>
                        <a:rPr lang="en-US" sz="1200" b="1" u="none" strike="noStrike" dirty="0">
                          <a:effectLst/>
                        </a:rPr>
                        <a:t>Inbound Domestic Laden</a:t>
                      </a:r>
                      <a:endParaRPr lang="en-US"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1" u="none" strike="noStrike" dirty="0">
                          <a:effectLst/>
                        </a:rPr>
                        <a:t>       </a:t>
                      </a:r>
                      <a:r>
                        <a:rPr lang="en-US" altLang="ja-JP" sz="1200" b="1" u="none" strike="noStrike" dirty="0">
                          <a:effectLst/>
                        </a:rPr>
                        <a:t>360,490 </a:t>
                      </a:r>
                      <a:endParaRPr lang="en-US" altLang="ja-JP"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0" u="none" strike="noStrike" dirty="0">
                          <a:effectLst/>
                        </a:rPr>
                        <a:t>       </a:t>
                      </a:r>
                      <a:r>
                        <a:rPr lang="en-US" altLang="ja-JP" sz="1200" b="0" u="none" strike="noStrike" dirty="0">
                          <a:effectLst/>
                        </a:rPr>
                        <a:t>441,749 </a:t>
                      </a:r>
                      <a:endParaRPr lang="en-US" altLang="ja-JP" sz="12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0" u="none" strike="noStrike" dirty="0">
                          <a:effectLst/>
                        </a:rPr>
                        <a:t>       </a:t>
                      </a:r>
                      <a:r>
                        <a:rPr lang="en-US" altLang="ja-JP" sz="1200" b="0" u="none" strike="noStrike" dirty="0">
                          <a:effectLst/>
                        </a:rPr>
                        <a:t>(81,259)</a:t>
                      </a:r>
                      <a:endParaRPr lang="en-US" altLang="ja-JP" sz="12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en-US" altLang="ja-JP" sz="1200" b="0" u="none" strike="noStrike">
                          <a:effectLst/>
                        </a:rPr>
                        <a:t>-18.4%</a:t>
                      </a:r>
                      <a:endParaRPr lang="en-US" altLang="ja-JP" sz="12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4046064071"/>
                  </a:ext>
                </a:extLst>
              </a:tr>
              <a:tr h="296486">
                <a:tc>
                  <a:txBody>
                    <a:bodyPr/>
                    <a:lstStyle/>
                    <a:p>
                      <a:pPr algn="l" fontAlgn="b"/>
                      <a:r>
                        <a:rPr lang="en-US" sz="1200" b="1" u="none" strike="noStrike" dirty="0">
                          <a:effectLst/>
                        </a:rPr>
                        <a:t>Inbound Domestic Empty</a:t>
                      </a:r>
                      <a:endParaRPr lang="en-US"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1" u="none" strike="noStrike" dirty="0">
                          <a:effectLst/>
                        </a:rPr>
                        <a:t>         </a:t>
                      </a:r>
                      <a:r>
                        <a:rPr lang="en-US" altLang="ja-JP" sz="1200" b="1" u="none" strike="noStrike" dirty="0">
                          <a:effectLst/>
                        </a:rPr>
                        <a:t>88,423 </a:t>
                      </a:r>
                      <a:endParaRPr lang="en-US" altLang="ja-JP"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0" u="none" strike="noStrike" dirty="0">
                          <a:effectLst/>
                        </a:rPr>
                        <a:t>         </a:t>
                      </a:r>
                      <a:r>
                        <a:rPr lang="en-US" altLang="ja-JP" sz="1200" b="0" u="none" strike="noStrike" dirty="0">
                          <a:effectLst/>
                        </a:rPr>
                        <a:t>29,713 </a:t>
                      </a:r>
                      <a:endParaRPr lang="en-US" altLang="ja-JP" sz="12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0" u="none" strike="noStrike" dirty="0">
                          <a:effectLst/>
                        </a:rPr>
                        <a:t>         </a:t>
                      </a:r>
                      <a:r>
                        <a:rPr lang="en-US" altLang="ja-JP" sz="1200" b="0" u="none" strike="noStrike" dirty="0">
                          <a:effectLst/>
                        </a:rPr>
                        <a:t>58,710 </a:t>
                      </a:r>
                      <a:endParaRPr lang="en-US" altLang="ja-JP" sz="12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en-US" altLang="ja-JP" sz="1200" b="0" u="none" strike="noStrike">
                          <a:effectLst/>
                        </a:rPr>
                        <a:t>197.6%</a:t>
                      </a:r>
                      <a:endParaRPr lang="en-US" altLang="ja-JP" sz="12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2837484305"/>
                  </a:ext>
                </a:extLst>
              </a:tr>
              <a:tr h="296486">
                <a:tc>
                  <a:txBody>
                    <a:bodyPr/>
                    <a:lstStyle/>
                    <a:p>
                      <a:pPr algn="l" fontAlgn="b"/>
                      <a:r>
                        <a:rPr lang="en-US" sz="1200" b="1" u="none" strike="noStrike" dirty="0">
                          <a:effectLst/>
                        </a:rPr>
                        <a:t>Outbound Int'l Laden</a:t>
                      </a:r>
                      <a:endParaRPr lang="en-US"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1" u="none" strike="noStrike" dirty="0">
                          <a:effectLst/>
                        </a:rPr>
                        <a:t>    </a:t>
                      </a:r>
                      <a:r>
                        <a:rPr lang="en-US" altLang="ja-JP" sz="1200" b="1" u="none" strike="noStrike" dirty="0">
                          <a:effectLst/>
                        </a:rPr>
                        <a:t>2,169,913 </a:t>
                      </a:r>
                      <a:endParaRPr lang="en-US" altLang="ja-JP"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0" u="none" strike="noStrike" dirty="0">
                          <a:effectLst/>
                        </a:rPr>
                        <a:t>    </a:t>
                      </a:r>
                      <a:r>
                        <a:rPr lang="en-US" altLang="ja-JP" sz="1200" b="0" u="none" strike="noStrike" dirty="0">
                          <a:effectLst/>
                        </a:rPr>
                        <a:t>2,039,663 </a:t>
                      </a:r>
                      <a:endParaRPr lang="en-US" altLang="ja-JP" sz="12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0" u="none" strike="noStrike" dirty="0">
                          <a:effectLst/>
                        </a:rPr>
                        <a:t>       </a:t>
                      </a:r>
                      <a:r>
                        <a:rPr lang="en-US" altLang="ja-JP" sz="1200" b="0" u="none" strike="noStrike" dirty="0">
                          <a:effectLst/>
                        </a:rPr>
                        <a:t>130,250 </a:t>
                      </a:r>
                      <a:endParaRPr lang="en-US" altLang="ja-JP" sz="12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en-US" altLang="ja-JP" sz="1200" b="0" u="none" strike="noStrike">
                          <a:effectLst/>
                        </a:rPr>
                        <a:t>6.4%</a:t>
                      </a:r>
                      <a:endParaRPr lang="en-US" altLang="ja-JP" sz="12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3140155464"/>
                  </a:ext>
                </a:extLst>
              </a:tr>
              <a:tr h="296486">
                <a:tc>
                  <a:txBody>
                    <a:bodyPr/>
                    <a:lstStyle/>
                    <a:p>
                      <a:pPr algn="l" fontAlgn="b"/>
                      <a:r>
                        <a:rPr lang="en-US" sz="1200" b="1" u="none" strike="noStrike" dirty="0">
                          <a:effectLst/>
                        </a:rPr>
                        <a:t>Outbound Int'l Empty</a:t>
                      </a:r>
                      <a:endParaRPr lang="en-US"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1" u="none" strike="noStrike" dirty="0">
                          <a:effectLst/>
                        </a:rPr>
                        <a:t>       </a:t>
                      </a:r>
                      <a:r>
                        <a:rPr lang="en-US" altLang="ja-JP" sz="1200" b="1" u="none" strike="noStrike" dirty="0">
                          <a:effectLst/>
                        </a:rPr>
                        <a:t>463,504 </a:t>
                      </a:r>
                      <a:endParaRPr lang="en-US" altLang="ja-JP"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0" u="none" strike="noStrike" dirty="0">
                          <a:effectLst/>
                        </a:rPr>
                        <a:t>       </a:t>
                      </a:r>
                      <a:r>
                        <a:rPr lang="en-US" altLang="ja-JP" sz="1200" b="0" u="none" strike="noStrike" dirty="0">
                          <a:effectLst/>
                        </a:rPr>
                        <a:t>338,813 </a:t>
                      </a:r>
                      <a:endParaRPr lang="en-US" altLang="ja-JP" sz="12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0" u="none" strike="noStrike" dirty="0">
                          <a:effectLst/>
                        </a:rPr>
                        <a:t>       </a:t>
                      </a:r>
                      <a:r>
                        <a:rPr lang="en-US" altLang="ja-JP" sz="1200" b="0" u="none" strike="noStrike" dirty="0">
                          <a:effectLst/>
                        </a:rPr>
                        <a:t>124,691 </a:t>
                      </a:r>
                      <a:endParaRPr lang="en-US" altLang="ja-JP" sz="12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en-US" altLang="ja-JP" sz="1200" b="0" u="none" strike="noStrike">
                          <a:effectLst/>
                        </a:rPr>
                        <a:t>36.8%</a:t>
                      </a:r>
                      <a:endParaRPr lang="en-US" altLang="ja-JP" sz="12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3345704083"/>
                  </a:ext>
                </a:extLst>
              </a:tr>
              <a:tr h="296486">
                <a:tc>
                  <a:txBody>
                    <a:bodyPr/>
                    <a:lstStyle/>
                    <a:p>
                      <a:pPr algn="l" fontAlgn="b"/>
                      <a:r>
                        <a:rPr lang="en-US" sz="1200" b="1" u="none" strike="noStrike" dirty="0">
                          <a:effectLst/>
                        </a:rPr>
                        <a:t>Outbound Domestic Laden</a:t>
                      </a:r>
                      <a:endParaRPr lang="en-US"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1" u="none" strike="noStrike" dirty="0">
                          <a:effectLst/>
                        </a:rPr>
                        <a:t>       </a:t>
                      </a:r>
                      <a:r>
                        <a:rPr lang="en-US" altLang="ja-JP" sz="1200" b="1" u="none" strike="noStrike" dirty="0">
                          <a:effectLst/>
                        </a:rPr>
                        <a:t>362,849 </a:t>
                      </a:r>
                      <a:endParaRPr lang="en-US" altLang="ja-JP"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0" u="none" strike="noStrike" dirty="0">
                          <a:effectLst/>
                        </a:rPr>
                        <a:t>       </a:t>
                      </a:r>
                      <a:r>
                        <a:rPr lang="en-US" altLang="ja-JP" sz="1200" b="0" u="none" strike="noStrike" dirty="0">
                          <a:effectLst/>
                        </a:rPr>
                        <a:t>381,917 </a:t>
                      </a:r>
                      <a:endParaRPr lang="en-US" altLang="ja-JP" sz="12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0" u="none" strike="noStrike" dirty="0">
                          <a:effectLst/>
                        </a:rPr>
                        <a:t>       </a:t>
                      </a:r>
                      <a:r>
                        <a:rPr lang="en-US" altLang="ja-JP" sz="1200" b="0" u="none" strike="noStrike" dirty="0">
                          <a:effectLst/>
                        </a:rPr>
                        <a:t>(19,068)</a:t>
                      </a:r>
                      <a:endParaRPr lang="en-US" altLang="ja-JP" sz="12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en-US" altLang="ja-JP" sz="1200" b="0" u="none" strike="noStrike">
                          <a:effectLst/>
                        </a:rPr>
                        <a:t>-5.0%</a:t>
                      </a:r>
                      <a:endParaRPr lang="en-US" altLang="ja-JP" sz="12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802743701"/>
                  </a:ext>
                </a:extLst>
              </a:tr>
              <a:tr h="296486">
                <a:tc>
                  <a:txBody>
                    <a:bodyPr/>
                    <a:lstStyle/>
                    <a:p>
                      <a:pPr algn="l" fontAlgn="b"/>
                      <a:r>
                        <a:rPr lang="en-US" sz="1200" b="1" u="none" strike="noStrike" dirty="0">
                          <a:effectLst/>
                        </a:rPr>
                        <a:t>Outbound Domestic Empty</a:t>
                      </a:r>
                      <a:endParaRPr lang="en-US"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1" u="none" strike="noStrike" dirty="0">
                          <a:effectLst/>
                        </a:rPr>
                        <a:t>         </a:t>
                      </a:r>
                      <a:r>
                        <a:rPr lang="en-US" altLang="ja-JP" sz="1200" b="1" u="none" strike="noStrike" dirty="0">
                          <a:effectLst/>
                        </a:rPr>
                        <a:t>50,831 </a:t>
                      </a:r>
                      <a:endParaRPr lang="en-US" altLang="ja-JP"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0" u="none" strike="noStrike" dirty="0">
                          <a:effectLst/>
                        </a:rPr>
                        <a:t>         </a:t>
                      </a:r>
                      <a:r>
                        <a:rPr lang="en-US" altLang="ja-JP" sz="1200" b="0" u="none" strike="noStrike" dirty="0">
                          <a:effectLst/>
                        </a:rPr>
                        <a:t>55,227 </a:t>
                      </a:r>
                      <a:endParaRPr lang="en-US" altLang="ja-JP" sz="12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0" u="none" strike="noStrike" dirty="0">
                          <a:effectLst/>
                        </a:rPr>
                        <a:t>         </a:t>
                      </a:r>
                      <a:r>
                        <a:rPr lang="en-US" altLang="ja-JP" sz="1200" b="0" u="none" strike="noStrike" dirty="0">
                          <a:effectLst/>
                        </a:rPr>
                        <a:t>(4,396)</a:t>
                      </a:r>
                      <a:endParaRPr lang="en-US" altLang="ja-JP" sz="12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en-US" altLang="ja-JP" sz="1200" b="0" u="none" strike="noStrike">
                          <a:effectLst/>
                        </a:rPr>
                        <a:t>-8.0%</a:t>
                      </a:r>
                      <a:endParaRPr lang="en-US" altLang="ja-JP" sz="12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1278374930"/>
                  </a:ext>
                </a:extLst>
              </a:tr>
              <a:tr h="296486">
                <a:tc>
                  <a:txBody>
                    <a:bodyPr/>
                    <a:lstStyle/>
                    <a:p>
                      <a:pPr algn="r" fontAlgn="b"/>
                      <a:r>
                        <a:rPr lang="en-US" sz="1200" b="1" u="none" strike="noStrike" dirty="0">
                          <a:effectLst/>
                        </a:rPr>
                        <a:t>Inbound Volume Total</a:t>
                      </a:r>
                      <a:endParaRPr lang="en-US"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1" u="none" strike="noStrike" dirty="0">
                          <a:effectLst/>
                        </a:rPr>
                        <a:t>    </a:t>
                      </a:r>
                      <a:r>
                        <a:rPr lang="en-US" altLang="ja-JP" sz="1200" b="1" u="none" strike="noStrike" dirty="0">
                          <a:effectLst/>
                        </a:rPr>
                        <a:t>3,161,301 </a:t>
                      </a:r>
                      <a:endParaRPr lang="en-US" altLang="ja-JP"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0" u="none" strike="noStrike" dirty="0">
                          <a:effectLst/>
                        </a:rPr>
                        <a:t>    </a:t>
                      </a:r>
                      <a:r>
                        <a:rPr lang="en-US" altLang="ja-JP" sz="1200" b="0" u="none" strike="noStrike" dirty="0">
                          <a:effectLst/>
                        </a:rPr>
                        <a:t>2,880,228 </a:t>
                      </a:r>
                      <a:endParaRPr lang="en-US" altLang="ja-JP" sz="12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0" u="none" strike="noStrike" dirty="0">
                          <a:effectLst/>
                        </a:rPr>
                        <a:t>       </a:t>
                      </a:r>
                      <a:r>
                        <a:rPr lang="en-US" altLang="ja-JP" sz="1200" b="0" u="none" strike="noStrike" dirty="0">
                          <a:effectLst/>
                        </a:rPr>
                        <a:t>281,073 </a:t>
                      </a:r>
                      <a:endParaRPr lang="en-US" altLang="ja-JP" sz="12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en-US" altLang="ja-JP" sz="1200" b="0" u="none" strike="noStrike">
                          <a:effectLst/>
                        </a:rPr>
                        <a:t>9.8%</a:t>
                      </a:r>
                      <a:endParaRPr lang="en-US" altLang="ja-JP" sz="12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2720057923"/>
                  </a:ext>
                </a:extLst>
              </a:tr>
              <a:tr h="296486">
                <a:tc>
                  <a:txBody>
                    <a:bodyPr/>
                    <a:lstStyle/>
                    <a:p>
                      <a:pPr algn="r" fontAlgn="b"/>
                      <a:r>
                        <a:rPr lang="en-US" sz="1200" b="1" u="none" strike="noStrike" dirty="0">
                          <a:effectLst/>
                        </a:rPr>
                        <a:t>Outbound Volume Total</a:t>
                      </a:r>
                      <a:endParaRPr lang="en-US"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1" u="none" strike="noStrike" dirty="0">
                          <a:effectLst/>
                        </a:rPr>
                        <a:t>    </a:t>
                      </a:r>
                      <a:r>
                        <a:rPr lang="en-US" altLang="ja-JP" sz="1200" b="1" u="none" strike="noStrike" dirty="0">
                          <a:effectLst/>
                        </a:rPr>
                        <a:t>3,047,097 </a:t>
                      </a:r>
                      <a:endParaRPr lang="en-US" altLang="ja-JP"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0" u="none" strike="noStrike" dirty="0">
                          <a:effectLst/>
                        </a:rPr>
                        <a:t>    </a:t>
                      </a:r>
                      <a:r>
                        <a:rPr lang="en-US" altLang="ja-JP" sz="1200" b="0" u="none" strike="noStrike" dirty="0">
                          <a:effectLst/>
                        </a:rPr>
                        <a:t>2,815,619 </a:t>
                      </a:r>
                      <a:endParaRPr lang="en-US" altLang="ja-JP" sz="12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0" u="none" strike="noStrike" dirty="0">
                          <a:effectLst/>
                        </a:rPr>
                        <a:t>       </a:t>
                      </a:r>
                      <a:r>
                        <a:rPr lang="en-US" altLang="ja-JP" sz="1200" b="0" u="none" strike="noStrike" dirty="0">
                          <a:effectLst/>
                        </a:rPr>
                        <a:t>231,478 </a:t>
                      </a:r>
                      <a:endParaRPr lang="en-US" altLang="ja-JP" sz="12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en-US" altLang="ja-JP" sz="1200" b="0" u="none" strike="noStrike">
                          <a:effectLst/>
                        </a:rPr>
                        <a:t>8.2%</a:t>
                      </a:r>
                      <a:endParaRPr lang="en-US" altLang="ja-JP" sz="12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1513241460"/>
                  </a:ext>
                </a:extLst>
              </a:tr>
              <a:tr h="296486">
                <a:tc>
                  <a:txBody>
                    <a:bodyPr/>
                    <a:lstStyle/>
                    <a:p>
                      <a:pPr algn="r" fontAlgn="b"/>
                      <a:r>
                        <a:rPr lang="en-US" sz="1200" b="1" u="none" strike="noStrike" dirty="0">
                          <a:effectLst/>
                        </a:rPr>
                        <a:t>Haiphong Port Total</a:t>
                      </a:r>
                      <a:endParaRPr lang="en-US"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1" u="none" strike="noStrike" dirty="0">
                          <a:effectLst/>
                        </a:rPr>
                        <a:t>    </a:t>
                      </a:r>
                      <a:r>
                        <a:rPr lang="en-US" altLang="ja-JP" sz="1200" b="1" u="none" strike="noStrike" dirty="0">
                          <a:effectLst/>
                        </a:rPr>
                        <a:t>6,208,398 </a:t>
                      </a:r>
                      <a:endParaRPr lang="en-US" altLang="ja-JP"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0" u="none" strike="noStrike" dirty="0">
                          <a:effectLst/>
                        </a:rPr>
                        <a:t>    </a:t>
                      </a:r>
                      <a:r>
                        <a:rPr lang="en-US" altLang="ja-JP" sz="1200" b="0" u="none" strike="noStrike" dirty="0">
                          <a:effectLst/>
                        </a:rPr>
                        <a:t>5,695,847 </a:t>
                      </a:r>
                      <a:endParaRPr lang="en-US" altLang="ja-JP" sz="12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ja-JP" altLang="en-US" sz="1200" b="0" u="none" strike="noStrike" dirty="0">
                          <a:effectLst/>
                        </a:rPr>
                        <a:t>       </a:t>
                      </a:r>
                      <a:r>
                        <a:rPr lang="en-US" altLang="ja-JP" sz="1200" b="0" u="none" strike="noStrike" dirty="0">
                          <a:effectLst/>
                        </a:rPr>
                        <a:t>512,551 </a:t>
                      </a:r>
                      <a:endParaRPr lang="en-US" altLang="ja-JP" sz="12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b"/>
                      <a:r>
                        <a:rPr lang="en-US" altLang="ja-JP" sz="1200" b="0" u="none" strike="noStrike" dirty="0">
                          <a:effectLst/>
                        </a:rPr>
                        <a:t>9.0%</a:t>
                      </a:r>
                      <a:endParaRPr lang="en-US" altLang="ja-JP" sz="12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14740526"/>
                  </a:ext>
                </a:extLst>
              </a:tr>
            </a:tbl>
          </a:graphicData>
        </a:graphic>
      </p:graphicFrame>
      <p:sp>
        <p:nvSpPr>
          <p:cNvPr id="10" name="TextBox 9">
            <a:extLst>
              <a:ext uri="{FF2B5EF4-FFF2-40B4-BE49-F238E27FC236}">
                <a16:creationId xmlns:a16="http://schemas.microsoft.com/office/drawing/2014/main" id="{3BC2B5A6-06C6-8D74-0B64-CD53F297BA80}"/>
              </a:ext>
            </a:extLst>
          </p:cNvPr>
          <p:cNvSpPr txBox="1"/>
          <p:nvPr/>
        </p:nvSpPr>
        <p:spPr>
          <a:xfrm>
            <a:off x="10090848" y="1866900"/>
            <a:ext cx="1143000" cy="369332"/>
          </a:xfrm>
          <a:prstGeom prst="rect">
            <a:avLst/>
          </a:prstGeom>
          <a:noFill/>
        </p:spPr>
        <p:txBody>
          <a:bodyPr wrap="square" rtlCol="0">
            <a:spAutoFit/>
          </a:bodyPr>
          <a:lstStyle/>
          <a:p>
            <a:r>
              <a:rPr kumimoji="1" lang="en-US" altLang="ja-JP" b="1" dirty="0"/>
              <a:t>Unit: TEU</a:t>
            </a:r>
          </a:p>
        </p:txBody>
      </p:sp>
      <p:grpSp>
        <p:nvGrpSpPr>
          <p:cNvPr id="7" name="Group 6">
            <a:extLst>
              <a:ext uri="{FF2B5EF4-FFF2-40B4-BE49-F238E27FC236}">
                <a16:creationId xmlns:a16="http://schemas.microsoft.com/office/drawing/2014/main" id="{112DCFB6-F1F1-3C10-A7A3-3A52608A057C}"/>
              </a:ext>
            </a:extLst>
          </p:cNvPr>
          <p:cNvGrpSpPr/>
          <p:nvPr/>
        </p:nvGrpSpPr>
        <p:grpSpPr>
          <a:xfrm>
            <a:off x="685800" y="1417654"/>
            <a:ext cx="8153400" cy="4935453"/>
            <a:chOff x="2467538" y="3312810"/>
            <a:chExt cx="14032336" cy="8548999"/>
          </a:xfrm>
        </p:grpSpPr>
        <p:graphicFrame>
          <p:nvGraphicFramePr>
            <p:cNvPr id="9" name="Chart 8">
              <a:extLst>
                <a:ext uri="{FF2B5EF4-FFF2-40B4-BE49-F238E27FC236}">
                  <a16:creationId xmlns:a16="http://schemas.microsoft.com/office/drawing/2014/main" id="{28C8FE71-2938-F5FD-1619-D2CAAEBA59A3}"/>
                </a:ext>
              </a:extLst>
            </p:cNvPr>
            <p:cNvGraphicFramePr>
              <a:graphicFrameLocks/>
            </p:cNvGraphicFramePr>
            <p:nvPr>
              <p:extLst>
                <p:ext uri="{D42A27DB-BD31-4B8C-83A1-F6EECF244321}">
                  <p14:modId xmlns:p14="http://schemas.microsoft.com/office/powerpoint/2010/main" val="3502787139"/>
                </p:ext>
              </p:extLst>
            </p:nvPr>
          </p:nvGraphicFramePr>
          <p:xfrm>
            <a:off x="2467538" y="3596457"/>
            <a:ext cx="14032336" cy="8265352"/>
          </p:xfrm>
          <a:graphic>
            <a:graphicData uri="http://schemas.openxmlformats.org/drawingml/2006/chart">
              <c:chart xmlns:c="http://schemas.openxmlformats.org/drawingml/2006/chart" xmlns:r="http://schemas.openxmlformats.org/officeDocument/2006/relationships" r:id="rId4"/>
            </a:graphicData>
          </a:graphic>
        </p:graphicFrame>
        <p:sp>
          <p:nvSpPr>
            <p:cNvPr id="11" name="Rectangle 10">
              <a:extLst>
                <a:ext uri="{FF2B5EF4-FFF2-40B4-BE49-F238E27FC236}">
                  <a16:creationId xmlns:a16="http://schemas.microsoft.com/office/drawing/2014/main" id="{ADC3047A-7637-9BD8-DE2A-FE20E06ECCF8}"/>
                </a:ext>
              </a:extLst>
            </p:cNvPr>
            <p:cNvSpPr/>
            <p:nvPr/>
          </p:nvSpPr>
          <p:spPr>
            <a:xfrm>
              <a:off x="6640537" y="3312810"/>
              <a:ext cx="6013153" cy="586430"/>
            </a:xfrm>
            <a:prstGeom prst="rect">
              <a:avLst/>
            </a:prstGeom>
            <a:noFill/>
          </p:spPr>
          <p:txBody>
            <a:bodyPr wrap="square">
              <a:spAutoFit/>
            </a:bodyPr>
            <a:lstStyle/>
            <a:p>
              <a:pPr algn="ctr">
                <a:defRPr/>
              </a:pPr>
              <a:r>
                <a:rPr lang="en-US" sz="1600" b="1" dirty="0">
                  <a:ln w="1905"/>
                  <a:solidFill>
                    <a:srgbClr val="FF0000"/>
                  </a:solidFill>
                  <a:effectLst>
                    <a:innerShdw blurRad="69850" dist="43180" dir="5400000">
                      <a:srgbClr val="000000">
                        <a:alpha val="65000"/>
                      </a:srgbClr>
                    </a:innerShdw>
                  </a:effectLst>
                </a:rPr>
                <a:t>Yearly Growth Average: 9%</a:t>
              </a:r>
            </a:p>
          </p:txBody>
        </p:sp>
      </p:grpSp>
      <p:sp>
        <p:nvSpPr>
          <p:cNvPr id="12" name="TextBox 12">
            <a:extLst>
              <a:ext uri="{FF2B5EF4-FFF2-40B4-BE49-F238E27FC236}">
                <a16:creationId xmlns:a16="http://schemas.microsoft.com/office/drawing/2014/main" id="{3E5E678C-26C5-387F-BD2E-8D628F5B1725}"/>
              </a:ext>
            </a:extLst>
          </p:cNvPr>
          <p:cNvSpPr txBox="1">
            <a:spLocks noChangeArrowheads="1"/>
          </p:cNvSpPr>
          <p:nvPr/>
        </p:nvSpPr>
        <p:spPr bwMode="auto">
          <a:xfrm>
            <a:off x="547905" y="1320605"/>
            <a:ext cx="1752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defRPr>
            </a:lvl1pPr>
            <a:lvl2pPr>
              <a:defRPr sz="2200">
                <a:solidFill>
                  <a:schemeClr val="tx1"/>
                </a:solidFill>
                <a:latin typeface="Arial" pitchFamily="34" charset="0"/>
              </a:defRPr>
            </a:lvl2pPr>
            <a:lvl3pPr>
              <a:defRPr sz="2000">
                <a:solidFill>
                  <a:schemeClr val="tx1"/>
                </a:solidFill>
                <a:latin typeface="Arial" pitchFamily="34" charset="0"/>
              </a:defRPr>
            </a:lvl3pPr>
            <a:lvl4pPr>
              <a:defRPr>
                <a:solidFill>
                  <a:schemeClr val="tx1"/>
                </a:solidFill>
                <a:latin typeface="Arial" pitchFamily="34" charset="0"/>
              </a:defRPr>
            </a:lvl4pPr>
            <a:lvl5pPr>
              <a:defRPr sz="1600">
                <a:solidFill>
                  <a:schemeClr val="tx1"/>
                </a:solidFill>
                <a:latin typeface="Arial" pitchFamily="34" charset="0"/>
              </a:defRPr>
            </a:lvl5pPr>
            <a:lvl6pPr eaLnBrk="0" hangingPunct="0">
              <a:defRPr sz="1600">
                <a:solidFill>
                  <a:schemeClr val="tx1"/>
                </a:solidFill>
                <a:latin typeface="Arial" pitchFamily="34" charset="0"/>
              </a:defRPr>
            </a:lvl6pPr>
            <a:lvl7pPr eaLnBrk="0" hangingPunct="0">
              <a:defRPr sz="1600">
                <a:solidFill>
                  <a:schemeClr val="tx1"/>
                </a:solidFill>
                <a:latin typeface="Arial" pitchFamily="34" charset="0"/>
              </a:defRPr>
            </a:lvl7pPr>
            <a:lvl8pPr eaLnBrk="0" hangingPunct="0">
              <a:defRPr sz="1600">
                <a:solidFill>
                  <a:schemeClr val="tx1"/>
                </a:solidFill>
                <a:latin typeface="Arial" pitchFamily="34" charset="0"/>
              </a:defRPr>
            </a:lvl8pPr>
            <a:lvl9pPr eaLnBrk="0" hangingPunct="0">
              <a:defRPr sz="1600">
                <a:solidFill>
                  <a:schemeClr val="tx1"/>
                </a:solidFill>
                <a:latin typeface="Arial" pitchFamily="34" charset="0"/>
              </a:defRPr>
            </a:lvl9pPr>
          </a:lstStyle>
          <a:p>
            <a:r>
              <a:rPr lang="en-US" altLang="en-US" sz="1400" b="1" dirty="0"/>
              <a:t>Unit: 1,000 TEU</a:t>
            </a:r>
          </a:p>
        </p:txBody>
      </p:sp>
    </p:spTree>
    <p:extLst>
      <p:ext uri="{BB962C8B-B14F-4D97-AF65-F5344CB8AC3E}">
        <p14:creationId xmlns:p14="http://schemas.microsoft.com/office/powerpoint/2010/main" val="89588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 name="Group 6">
            <a:extLst>
              <a:ext uri="{FF2B5EF4-FFF2-40B4-BE49-F238E27FC236}">
                <a16:creationId xmlns:a16="http://schemas.microsoft.com/office/drawing/2014/main" id="{3E6737D8-C42B-84D8-650B-688D204C6973}"/>
              </a:ext>
            </a:extLst>
          </p:cNvPr>
          <p:cNvGrpSpPr/>
          <p:nvPr/>
        </p:nvGrpSpPr>
        <p:grpSpPr>
          <a:xfrm>
            <a:off x="554883" y="1059551"/>
            <a:ext cx="17284700" cy="8251578"/>
            <a:chOff x="-83536" y="0"/>
            <a:chExt cx="21417289" cy="10357541"/>
          </a:xfrm>
        </p:grpSpPr>
        <p:pic>
          <p:nvPicPr>
            <p:cNvPr id="161" name="Picture 7">
              <a:extLst>
                <a:ext uri="{FF2B5EF4-FFF2-40B4-BE49-F238E27FC236}">
                  <a16:creationId xmlns:a16="http://schemas.microsoft.com/office/drawing/2014/main" id="{AFDA3BEE-749B-C819-09B6-73945074DBCE}"/>
                </a:ext>
              </a:extLst>
            </p:cNvPr>
            <p:cNvPicPr>
              <a:picLocks noChangeAspect="1"/>
            </p:cNvPicPr>
            <p:nvPr/>
          </p:nvPicPr>
          <p:blipFill>
            <a:blip r:embed="rId2"/>
            <a:srcRect/>
            <a:stretch>
              <a:fillRect/>
            </a:stretch>
          </p:blipFill>
          <p:spPr>
            <a:xfrm>
              <a:off x="-83536" y="0"/>
              <a:ext cx="21417289" cy="10357541"/>
            </a:xfrm>
            <a:prstGeom prst="rect">
              <a:avLst/>
            </a:prstGeom>
          </p:spPr>
        </p:pic>
        <p:sp>
          <p:nvSpPr>
            <p:cNvPr id="162" name="TextBox 8">
              <a:extLst>
                <a:ext uri="{FF2B5EF4-FFF2-40B4-BE49-F238E27FC236}">
                  <a16:creationId xmlns:a16="http://schemas.microsoft.com/office/drawing/2014/main" id="{74D7814D-E129-9901-9524-AB9C9D935F74}"/>
                </a:ext>
              </a:extLst>
            </p:cNvPr>
            <p:cNvSpPr txBox="1"/>
            <p:nvPr/>
          </p:nvSpPr>
          <p:spPr>
            <a:xfrm>
              <a:off x="6864033" y="5150196"/>
              <a:ext cx="197252" cy="236570"/>
            </a:xfrm>
            <a:prstGeom prst="rect">
              <a:avLst/>
            </a:prstGeom>
          </p:spPr>
          <p:txBody>
            <a:bodyPr lIns="0" tIns="0" rIns="0" bIns="0" rtlCol="0" anchor="t">
              <a:spAutoFit/>
            </a:bodyPr>
            <a:lstStyle/>
            <a:p>
              <a:pPr algn="ctr">
                <a:lnSpc>
                  <a:spcPts val="1433"/>
                </a:lnSpc>
              </a:pPr>
              <a:r>
                <a:rPr lang="en-US" sz="1023">
                  <a:solidFill>
                    <a:srgbClr val="ABABAB"/>
                  </a:solidFill>
                  <a:latin typeface="Noto Serif Display Black"/>
                </a:rPr>
                <a:t>16</a:t>
              </a:r>
            </a:p>
          </p:txBody>
        </p:sp>
        <p:sp>
          <p:nvSpPr>
            <p:cNvPr id="163" name="TextBox 9">
              <a:extLst>
                <a:ext uri="{FF2B5EF4-FFF2-40B4-BE49-F238E27FC236}">
                  <a16:creationId xmlns:a16="http://schemas.microsoft.com/office/drawing/2014/main" id="{59C94C4D-2E9E-335C-E623-9BC217B3A12A}"/>
                </a:ext>
              </a:extLst>
            </p:cNvPr>
            <p:cNvSpPr txBox="1"/>
            <p:nvPr/>
          </p:nvSpPr>
          <p:spPr>
            <a:xfrm>
              <a:off x="10898725" y="7363658"/>
              <a:ext cx="197252" cy="236566"/>
            </a:xfrm>
            <a:prstGeom prst="rect">
              <a:avLst/>
            </a:prstGeom>
          </p:spPr>
          <p:txBody>
            <a:bodyPr lIns="0" tIns="0" rIns="0" bIns="0" rtlCol="0" anchor="t">
              <a:spAutoFit/>
            </a:bodyPr>
            <a:lstStyle/>
            <a:p>
              <a:pPr algn="ctr">
                <a:lnSpc>
                  <a:spcPts val="1433"/>
                </a:lnSpc>
              </a:pPr>
              <a:r>
                <a:rPr lang="en-US" sz="1023">
                  <a:solidFill>
                    <a:srgbClr val="ABABAB"/>
                  </a:solidFill>
                  <a:latin typeface="Noto Serif Display Black"/>
                </a:rPr>
                <a:t>17</a:t>
              </a:r>
            </a:p>
          </p:txBody>
        </p:sp>
        <p:grpSp>
          <p:nvGrpSpPr>
            <p:cNvPr id="164" name="Group 10">
              <a:extLst>
                <a:ext uri="{FF2B5EF4-FFF2-40B4-BE49-F238E27FC236}">
                  <a16:creationId xmlns:a16="http://schemas.microsoft.com/office/drawing/2014/main" id="{5976A2C3-3DEE-C0A8-36B5-E1BDD04C5FEA}"/>
                </a:ext>
              </a:extLst>
            </p:cNvPr>
            <p:cNvGrpSpPr/>
            <p:nvPr/>
          </p:nvGrpSpPr>
          <p:grpSpPr>
            <a:xfrm>
              <a:off x="7480631" y="3333058"/>
              <a:ext cx="493437" cy="493437"/>
              <a:chOff x="0" y="0"/>
              <a:chExt cx="6350000" cy="6350000"/>
            </a:xfrm>
          </p:grpSpPr>
          <p:sp>
            <p:nvSpPr>
              <p:cNvPr id="249" name="Freeform 11">
                <a:extLst>
                  <a:ext uri="{FF2B5EF4-FFF2-40B4-BE49-F238E27FC236}">
                    <a16:creationId xmlns:a16="http://schemas.microsoft.com/office/drawing/2014/main" id="{74ED333E-6F45-A0A0-31E6-D8E7590DB3F5}"/>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solidFill>
            </p:spPr>
          </p:sp>
        </p:grpSp>
        <p:sp>
          <p:nvSpPr>
            <p:cNvPr id="165" name="TextBox 12">
              <a:extLst>
                <a:ext uri="{FF2B5EF4-FFF2-40B4-BE49-F238E27FC236}">
                  <a16:creationId xmlns:a16="http://schemas.microsoft.com/office/drawing/2014/main" id="{56254B7C-47D8-A227-CF49-E0D4D69F0B9B}"/>
                </a:ext>
              </a:extLst>
            </p:cNvPr>
            <p:cNvSpPr txBox="1"/>
            <p:nvPr/>
          </p:nvSpPr>
          <p:spPr>
            <a:xfrm>
              <a:off x="7638338" y="3373669"/>
              <a:ext cx="178023" cy="383639"/>
            </a:xfrm>
            <a:prstGeom prst="rect">
              <a:avLst/>
            </a:prstGeom>
          </p:spPr>
          <p:txBody>
            <a:bodyPr lIns="0" tIns="0" rIns="0" bIns="0" rtlCol="0" anchor="t">
              <a:spAutoFit/>
            </a:bodyPr>
            <a:lstStyle/>
            <a:p>
              <a:pPr algn="ctr">
                <a:lnSpc>
                  <a:spcPts val="2452"/>
                </a:lnSpc>
              </a:pPr>
              <a:r>
                <a:rPr lang="en-US" sz="1752" dirty="0">
                  <a:solidFill>
                    <a:srgbClr val="FFFFFF"/>
                  </a:solidFill>
                  <a:latin typeface="Muli Bold"/>
                </a:rPr>
                <a:t>7</a:t>
              </a:r>
            </a:p>
          </p:txBody>
        </p:sp>
        <p:sp>
          <p:nvSpPr>
            <p:cNvPr id="166" name="AutoShape 13">
              <a:extLst>
                <a:ext uri="{FF2B5EF4-FFF2-40B4-BE49-F238E27FC236}">
                  <a16:creationId xmlns:a16="http://schemas.microsoft.com/office/drawing/2014/main" id="{C0FB0915-B1F5-76B9-5F6A-4BA52BA1B136}"/>
                </a:ext>
              </a:extLst>
            </p:cNvPr>
            <p:cNvSpPr/>
            <p:nvPr/>
          </p:nvSpPr>
          <p:spPr>
            <a:xfrm rot="16200000">
              <a:off x="7490794" y="3063585"/>
              <a:ext cx="465433" cy="17503"/>
            </a:xfrm>
            <a:prstGeom prst="line">
              <a:avLst/>
            </a:prstGeom>
            <a:ln w="54384" cap="flat">
              <a:solidFill>
                <a:srgbClr val="000000"/>
              </a:solidFill>
              <a:prstDash val="solid"/>
              <a:headEnd type="triangle" w="lg" len="med"/>
              <a:tailEnd type="none" w="sm" len="sm"/>
            </a:ln>
          </p:spPr>
        </p:sp>
        <p:grpSp>
          <p:nvGrpSpPr>
            <p:cNvPr id="167" name="Group 14">
              <a:extLst>
                <a:ext uri="{FF2B5EF4-FFF2-40B4-BE49-F238E27FC236}">
                  <a16:creationId xmlns:a16="http://schemas.microsoft.com/office/drawing/2014/main" id="{B8CC7867-31F2-5747-E970-37B90F2D74DF}"/>
                </a:ext>
              </a:extLst>
            </p:cNvPr>
            <p:cNvGrpSpPr/>
            <p:nvPr/>
          </p:nvGrpSpPr>
          <p:grpSpPr>
            <a:xfrm>
              <a:off x="6567849" y="2839621"/>
              <a:ext cx="493437" cy="493437"/>
              <a:chOff x="0" y="0"/>
              <a:chExt cx="6350000" cy="6350000"/>
            </a:xfrm>
          </p:grpSpPr>
          <p:sp>
            <p:nvSpPr>
              <p:cNvPr id="248" name="Freeform 15">
                <a:extLst>
                  <a:ext uri="{FF2B5EF4-FFF2-40B4-BE49-F238E27FC236}">
                    <a16:creationId xmlns:a16="http://schemas.microsoft.com/office/drawing/2014/main" id="{962B77AF-162C-DABA-2270-B11986694DD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332B8"/>
              </a:solidFill>
            </p:spPr>
          </p:sp>
        </p:grpSp>
        <p:sp>
          <p:nvSpPr>
            <p:cNvPr id="168" name="TextBox 16">
              <a:extLst>
                <a:ext uri="{FF2B5EF4-FFF2-40B4-BE49-F238E27FC236}">
                  <a16:creationId xmlns:a16="http://schemas.microsoft.com/office/drawing/2014/main" id="{DA35FD87-D5DA-867E-2700-D90BCD792B79}"/>
                </a:ext>
              </a:extLst>
            </p:cNvPr>
            <p:cNvSpPr txBox="1"/>
            <p:nvPr/>
          </p:nvSpPr>
          <p:spPr>
            <a:xfrm>
              <a:off x="6725556" y="2880232"/>
              <a:ext cx="178023" cy="383639"/>
            </a:xfrm>
            <a:prstGeom prst="rect">
              <a:avLst/>
            </a:prstGeom>
          </p:spPr>
          <p:txBody>
            <a:bodyPr lIns="0" tIns="0" rIns="0" bIns="0" rtlCol="0" anchor="t">
              <a:spAutoFit/>
            </a:bodyPr>
            <a:lstStyle/>
            <a:p>
              <a:pPr algn="ctr">
                <a:lnSpc>
                  <a:spcPts val="2452"/>
                </a:lnSpc>
              </a:pPr>
              <a:r>
                <a:rPr lang="en-US" sz="1752">
                  <a:solidFill>
                    <a:srgbClr val="FFFFFF"/>
                  </a:solidFill>
                  <a:latin typeface="Muli Bold"/>
                </a:rPr>
                <a:t>6</a:t>
              </a:r>
            </a:p>
          </p:txBody>
        </p:sp>
        <p:sp>
          <p:nvSpPr>
            <p:cNvPr id="169" name="AutoShape 17">
              <a:extLst>
                <a:ext uri="{FF2B5EF4-FFF2-40B4-BE49-F238E27FC236}">
                  <a16:creationId xmlns:a16="http://schemas.microsoft.com/office/drawing/2014/main" id="{F50AA184-3145-BA11-71BC-681C77C47D3E}"/>
                </a:ext>
              </a:extLst>
            </p:cNvPr>
            <p:cNvSpPr/>
            <p:nvPr/>
          </p:nvSpPr>
          <p:spPr>
            <a:xfrm rot="16200000">
              <a:off x="6580593" y="2534315"/>
              <a:ext cx="495247" cy="27298"/>
            </a:xfrm>
            <a:prstGeom prst="line">
              <a:avLst/>
            </a:prstGeom>
            <a:ln w="54384" cap="flat">
              <a:solidFill>
                <a:srgbClr val="000000"/>
              </a:solidFill>
              <a:prstDash val="solid"/>
              <a:headEnd type="triangle" w="lg" len="med"/>
              <a:tailEnd type="none" w="sm" len="sm"/>
            </a:ln>
          </p:spPr>
        </p:sp>
        <p:grpSp>
          <p:nvGrpSpPr>
            <p:cNvPr id="170" name="Group 18">
              <a:extLst>
                <a:ext uri="{FF2B5EF4-FFF2-40B4-BE49-F238E27FC236}">
                  <a16:creationId xmlns:a16="http://schemas.microsoft.com/office/drawing/2014/main" id="{2F4489B8-CE84-CF5E-8C86-7E9142557B44}"/>
                </a:ext>
              </a:extLst>
            </p:cNvPr>
            <p:cNvGrpSpPr/>
            <p:nvPr/>
          </p:nvGrpSpPr>
          <p:grpSpPr>
            <a:xfrm>
              <a:off x="4741381" y="1483871"/>
              <a:ext cx="493437" cy="493437"/>
              <a:chOff x="0" y="0"/>
              <a:chExt cx="6350000" cy="6350000"/>
            </a:xfrm>
          </p:grpSpPr>
          <p:sp>
            <p:nvSpPr>
              <p:cNvPr id="247" name="Freeform 19">
                <a:extLst>
                  <a:ext uri="{FF2B5EF4-FFF2-40B4-BE49-F238E27FC236}">
                    <a16:creationId xmlns:a16="http://schemas.microsoft.com/office/drawing/2014/main" id="{C343C3F1-2CBD-8FE9-8309-68459A042453}"/>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7769"/>
              </a:solidFill>
            </p:spPr>
          </p:sp>
        </p:grpSp>
        <p:sp>
          <p:nvSpPr>
            <p:cNvPr id="171" name="TextBox 20">
              <a:extLst>
                <a:ext uri="{FF2B5EF4-FFF2-40B4-BE49-F238E27FC236}">
                  <a16:creationId xmlns:a16="http://schemas.microsoft.com/office/drawing/2014/main" id="{E5EEEE70-4F22-C405-A43F-48CFF10B0ED3}"/>
                </a:ext>
              </a:extLst>
            </p:cNvPr>
            <p:cNvSpPr txBox="1"/>
            <p:nvPr/>
          </p:nvSpPr>
          <p:spPr>
            <a:xfrm>
              <a:off x="4899087" y="1524482"/>
              <a:ext cx="178023" cy="383639"/>
            </a:xfrm>
            <a:prstGeom prst="rect">
              <a:avLst/>
            </a:prstGeom>
          </p:spPr>
          <p:txBody>
            <a:bodyPr lIns="0" tIns="0" rIns="0" bIns="0" rtlCol="0" anchor="t">
              <a:spAutoFit/>
            </a:bodyPr>
            <a:lstStyle/>
            <a:p>
              <a:pPr algn="ctr">
                <a:lnSpc>
                  <a:spcPts val="2452"/>
                </a:lnSpc>
              </a:pPr>
              <a:r>
                <a:rPr lang="en-US" sz="1752">
                  <a:solidFill>
                    <a:srgbClr val="FFFFFF"/>
                  </a:solidFill>
                  <a:latin typeface="Muli Bold"/>
                </a:rPr>
                <a:t>1</a:t>
              </a:r>
            </a:p>
          </p:txBody>
        </p:sp>
        <p:grpSp>
          <p:nvGrpSpPr>
            <p:cNvPr id="172" name="Group 21">
              <a:extLst>
                <a:ext uri="{FF2B5EF4-FFF2-40B4-BE49-F238E27FC236}">
                  <a16:creationId xmlns:a16="http://schemas.microsoft.com/office/drawing/2014/main" id="{1B463129-6671-57C8-8EE5-0067E5DACF3C}"/>
                </a:ext>
              </a:extLst>
            </p:cNvPr>
            <p:cNvGrpSpPr/>
            <p:nvPr/>
          </p:nvGrpSpPr>
          <p:grpSpPr>
            <a:xfrm>
              <a:off x="8565327" y="3749062"/>
              <a:ext cx="491235" cy="493437"/>
              <a:chOff x="436579" y="-3159234"/>
              <a:chExt cx="6321664" cy="6350000"/>
            </a:xfrm>
          </p:grpSpPr>
          <p:sp>
            <p:nvSpPr>
              <p:cNvPr id="246" name="Freeform 22">
                <a:extLst>
                  <a:ext uri="{FF2B5EF4-FFF2-40B4-BE49-F238E27FC236}">
                    <a16:creationId xmlns:a16="http://schemas.microsoft.com/office/drawing/2014/main" id="{27E0BA8A-5F7F-3D8E-39FD-32288C0784F3}"/>
                  </a:ext>
                </a:extLst>
              </p:cNvPr>
              <p:cNvSpPr/>
              <p:nvPr/>
            </p:nvSpPr>
            <p:spPr>
              <a:xfrm>
                <a:off x="436579" y="-3159234"/>
                <a:ext cx="6321664"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332B8"/>
              </a:solidFill>
            </p:spPr>
          </p:sp>
        </p:grpSp>
        <p:sp>
          <p:nvSpPr>
            <p:cNvPr id="173" name="TextBox 23">
              <a:extLst>
                <a:ext uri="{FF2B5EF4-FFF2-40B4-BE49-F238E27FC236}">
                  <a16:creationId xmlns:a16="http://schemas.microsoft.com/office/drawing/2014/main" id="{8F30FCFA-9F46-6C26-B5A0-F5E855A705D4}"/>
                </a:ext>
              </a:extLst>
            </p:cNvPr>
            <p:cNvSpPr txBox="1"/>
            <p:nvPr/>
          </p:nvSpPr>
          <p:spPr>
            <a:xfrm>
              <a:off x="8721932" y="3790387"/>
              <a:ext cx="178022" cy="383639"/>
            </a:xfrm>
            <a:prstGeom prst="rect">
              <a:avLst/>
            </a:prstGeom>
          </p:spPr>
          <p:txBody>
            <a:bodyPr lIns="0" tIns="0" rIns="0" bIns="0" rtlCol="0" anchor="t">
              <a:spAutoFit/>
            </a:bodyPr>
            <a:lstStyle/>
            <a:p>
              <a:pPr algn="ctr">
                <a:lnSpc>
                  <a:spcPts val="2452"/>
                </a:lnSpc>
              </a:pPr>
              <a:r>
                <a:rPr lang="en-US" sz="1752" dirty="0">
                  <a:solidFill>
                    <a:srgbClr val="FFFFFF"/>
                  </a:solidFill>
                  <a:latin typeface="Muli Bold"/>
                </a:rPr>
                <a:t>9</a:t>
              </a:r>
            </a:p>
          </p:txBody>
        </p:sp>
        <p:grpSp>
          <p:nvGrpSpPr>
            <p:cNvPr id="174" name="Group 24">
              <a:extLst>
                <a:ext uri="{FF2B5EF4-FFF2-40B4-BE49-F238E27FC236}">
                  <a16:creationId xmlns:a16="http://schemas.microsoft.com/office/drawing/2014/main" id="{21EE133A-529E-895E-FA99-DF9D652670C3}"/>
                </a:ext>
              </a:extLst>
            </p:cNvPr>
            <p:cNvGrpSpPr/>
            <p:nvPr/>
          </p:nvGrpSpPr>
          <p:grpSpPr>
            <a:xfrm>
              <a:off x="5958995" y="2272014"/>
              <a:ext cx="493437" cy="493437"/>
              <a:chOff x="0" y="0"/>
              <a:chExt cx="6350000" cy="6350000"/>
            </a:xfrm>
          </p:grpSpPr>
          <p:sp>
            <p:nvSpPr>
              <p:cNvPr id="245" name="Freeform 25">
                <a:extLst>
                  <a:ext uri="{FF2B5EF4-FFF2-40B4-BE49-F238E27FC236}">
                    <a16:creationId xmlns:a16="http://schemas.microsoft.com/office/drawing/2014/main" id="{7858FCD6-B153-A94C-7C17-BC889FB538B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30F"/>
              </a:solidFill>
            </p:spPr>
          </p:sp>
        </p:grpSp>
        <p:sp>
          <p:nvSpPr>
            <p:cNvPr id="175" name="TextBox 26">
              <a:extLst>
                <a:ext uri="{FF2B5EF4-FFF2-40B4-BE49-F238E27FC236}">
                  <a16:creationId xmlns:a16="http://schemas.microsoft.com/office/drawing/2014/main" id="{593A762B-1CB3-099F-8384-419DF42C2A08}"/>
                </a:ext>
              </a:extLst>
            </p:cNvPr>
            <p:cNvSpPr txBox="1"/>
            <p:nvPr/>
          </p:nvSpPr>
          <p:spPr>
            <a:xfrm>
              <a:off x="6116702" y="2312626"/>
              <a:ext cx="178023" cy="383639"/>
            </a:xfrm>
            <a:prstGeom prst="rect">
              <a:avLst/>
            </a:prstGeom>
          </p:spPr>
          <p:txBody>
            <a:bodyPr lIns="0" tIns="0" rIns="0" bIns="0" rtlCol="0" anchor="t">
              <a:spAutoFit/>
            </a:bodyPr>
            <a:lstStyle/>
            <a:p>
              <a:pPr algn="ctr">
                <a:lnSpc>
                  <a:spcPts val="2452"/>
                </a:lnSpc>
              </a:pPr>
              <a:r>
                <a:rPr lang="en-US" sz="1752">
                  <a:solidFill>
                    <a:srgbClr val="FFFFFF"/>
                  </a:solidFill>
                  <a:latin typeface="Muli Bold"/>
                </a:rPr>
                <a:t>4</a:t>
              </a:r>
            </a:p>
          </p:txBody>
        </p:sp>
        <p:sp>
          <p:nvSpPr>
            <p:cNvPr id="176" name="AutoShape 27">
              <a:extLst>
                <a:ext uri="{FF2B5EF4-FFF2-40B4-BE49-F238E27FC236}">
                  <a16:creationId xmlns:a16="http://schemas.microsoft.com/office/drawing/2014/main" id="{68CF5D0A-7DD4-FB0E-7C6C-5DAFE1673393}"/>
                </a:ext>
              </a:extLst>
            </p:cNvPr>
            <p:cNvSpPr/>
            <p:nvPr/>
          </p:nvSpPr>
          <p:spPr>
            <a:xfrm rot="16230587" flipV="1">
              <a:off x="4709775" y="1216805"/>
              <a:ext cx="378806" cy="3510"/>
            </a:xfrm>
            <a:prstGeom prst="line">
              <a:avLst/>
            </a:prstGeom>
            <a:ln w="54384" cap="flat">
              <a:solidFill>
                <a:srgbClr val="000000"/>
              </a:solidFill>
              <a:prstDash val="solid"/>
              <a:headEnd type="triangle" w="lg" len="med"/>
              <a:tailEnd type="none" w="sm" len="sm"/>
            </a:ln>
          </p:spPr>
        </p:sp>
        <p:sp>
          <p:nvSpPr>
            <p:cNvPr id="177" name="AutoShape 28">
              <a:extLst>
                <a:ext uri="{FF2B5EF4-FFF2-40B4-BE49-F238E27FC236}">
                  <a16:creationId xmlns:a16="http://schemas.microsoft.com/office/drawing/2014/main" id="{F54B36A9-3449-201B-0E4A-A434A6F0DB38}"/>
                </a:ext>
              </a:extLst>
            </p:cNvPr>
            <p:cNvSpPr/>
            <p:nvPr/>
          </p:nvSpPr>
          <p:spPr>
            <a:xfrm rot="16200000">
              <a:off x="5813418" y="1862404"/>
              <a:ext cx="686742" cy="2"/>
            </a:xfrm>
            <a:prstGeom prst="line">
              <a:avLst/>
            </a:prstGeom>
            <a:ln w="54384" cap="flat">
              <a:solidFill>
                <a:srgbClr val="000000"/>
              </a:solidFill>
              <a:prstDash val="solid"/>
              <a:headEnd type="triangle" w="lg" len="med"/>
              <a:tailEnd type="none" w="sm" len="sm"/>
            </a:ln>
          </p:spPr>
        </p:sp>
        <p:sp>
          <p:nvSpPr>
            <p:cNvPr id="178" name="AutoShape 29">
              <a:extLst>
                <a:ext uri="{FF2B5EF4-FFF2-40B4-BE49-F238E27FC236}">
                  <a16:creationId xmlns:a16="http://schemas.microsoft.com/office/drawing/2014/main" id="{5B631EC8-6B28-FE6F-333D-265DD49982DA}"/>
                </a:ext>
              </a:extLst>
            </p:cNvPr>
            <p:cNvSpPr/>
            <p:nvPr/>
          </p:nvSpPr>
          <p:spPr>
            <a:xfrm rot="16200000" flipV="1">
              <a:off x="8391712" y="4687856"/>
              <a:ext cx="825504" cy="17233"/>
            </a:xfrm>
            <a:prstGeom prst="line">
              <a:avLst/>
            </a:prstGeom>
            <a:ln w="54384" cap="flat">
              <a:solidFill>
                <a:srgbClr val="000000"/>
              </a:solidFill>
              <a:prstDash val="solid"/>
              <a:headEnd type="none" w="sm" len="sm"/>
              <a:tailEnd type="triangle" w="lg" len="med"/>
            </a:ln>
          </p:spPr>
        </p:sp>
        <p:sp>
          <p:nvSpPr>
            <p:cNvPr id="179" name="AutoShape 30">
              <a:extLst>
                <a:ext uri="{FF2B5EF4-FFF2-40B4-BE49-F238E27FC236}">
                  <a16:creationId xmlns:a16="http://schemas.microsoft.com/office/drawing/2014/main" id="{729E084C-09CF-6E89-E550-2B66104B58AD}"/>
                </a:ext>
              </a:extLst>
            </p:cNvPr>
            <p:cNvSpPr/>
            <p:nvPr/>
          </p:nvSpPr>
          <p:spPr>
            <a:xfrm rot="16200000" flipV="1">
              <a:off x="8636744" y="3125926"/>
              <a:ext cx="1319149" cy="628"/>
            </a:xfrm>
            <a:prstGeom prst="line">
              <a:avLst/>
            </a:prstGeom>
            <a:ln w="54384" cap="flat">
              <a:solidFill>
                <a:srgbClr val="000000"/>
              </a:solidFill>
              <a:prstDash val="solid"/>
              <a:headEnd type="triangle" w="lg" len="med"/>
              <a:tailEnd type="none" w="sm" len="sm"/>
            </a:ln>
          </p:spPr>
        </p:sp>
        <p:sp>
          <p:nvSpPr>
            <p:cNvPr id="180" name="AutoShape 31">
              <a:extLst>
                <a:ext uri="{FF2B5EF4-FFF2-40B4-BE49-F238E27FC236}">
                  <a16:creationId xmlns:a16="http://schemas.microsoft.com/office/drawing/2014/main" id="{96DD6143-9079-4018-A9E1-B4058401A523}"/>
                </a:ext>
              </a:extLst>
            </p:cNvPr>
            <p:cNvSpPr/>
            <p:nvPr/>
          </p:nvSpPr>
          <p:spPr>
            <a:xfrm rot="16150825">
              <a:off x="9302356" y="3832274"/>
              <a:ext cx="886824" cy="15930"/>
            </a:xfrm>
            <a:prstGeom prst="line">
              <a:avLst/>
            </a:prstGeom>
            <a:ln w="54384" cap="flat">
              <a:solidFill>
                <a:srgbClr val="000000"/>
              </a:solidFill>
              <a:prstDash val="solid"/>
              <a:headEnd type="triangle" w="lg" len="med"/>
              <a:tailEnd type="none" w="sm" len="sm"/>
            </a:ln>
          </p:spPr>
        </p:sp>
        <p:sp>
          <p:nvSpPr>
            <p:cNvPr id="181" name="AutoShape 32">
              <a:extLst>
                <a:ext uri="{FF2B5EF4-FFF2-40B4-BE49-F238E27FC236}">
                  <a16:creationId xmlns:a16="http://schemas.microsoft.com/office/drawing/2014/main" id="{BE86E3AB-A026-F847-2B06-0C0895242843}"/>
                </a:ext>
              </a:extLst>
            </p:cNvPr>
            <p:cNvSpPr/>
            <p:nvPr/>
          </p:nvSpPr>
          <p:spPr>
            <a:xfrm rot="16200000">
              <a:off x="9747267" y="5629716"/>
              <a:ext cx="613393" cy="2"/>
            </a:xfrm>
            <a:prstGeom prst="line">
              <a:avLst/>
            </a:prstGeom>
            <a:ln w="54384" cap="flat">
              <a:solidFill>
                <a:srgbClr val="000000"/>
              </a:solidFill>
              <a:prstDash val="solid"/>
              <a:headEnd type="none" w="sm" len="sm"/>
              <a:tailEnd type="triangle" w="lg" len="med"/>
            </a:ln>
          </p:spPr>
        </p:sp>
        <p:sp>
          <p:nvSpPr>
            <p:cNvPr id="182" name="AutoShape 33">
              <a:extLst>
                <a:ext uri="{FF2B5EF4-FFF2-40B4-BE49-F238E27FC236}">
                  <a16:creationId xmlns:a16="http://schemas.microsoft.com/office/drawing/2014/main" id="{85E0147B-1B87-3D41-E971-0A5373626CD9}"/>
                </a:ext>
              </a:extLst>
            </p:cNvPr>
            <p:cNvSpPr/>
            <p:nvPr/>
          </p:nvSpPr>
          <p:spPr>
            <a:xfrm rot="16113459">
              <a:off x="10184148" y="4412820"/>
              <a:ext cx="881923" cy="23207"/>
            </a:xfrm>
            <a:prstGeom prst="line">
              <a:avLst/>
            </a:prstGeom>
            <a:ln w="54384" cap="flat">
              <a:solidFill>
                <a:srgbClr val="000000"/>
              </a:solidFill>
              <a:prstDash val="solid"/>
              <a:headEnd type="triangle" w="lg" len="med"/>
              <a:tailEnd type="none" w="sm" len="sm"/>
            </a:ln>
          </p:spPr>
        </p:sp>
        <p:sp>
          <p:nvSpPr>
            <p:cNvPr id="184" name="AutoShape 35">
              <a:extLst>
                <a:ext uri="{FF2B5EF4-FFF2-40B4-BE49-F238E27FC236}">
                  <a16:creationId xmlns:a16="http://schemas.microsoft.com/office/drawing/2014/main" id="{6B7B8E59-FBE7-154E-1C8F-6C8BDC1F9C37}"/>
                </a:ext>
              </a:extLst>
            </p:cNvPr>
            <p:cNvSpPr/>
            <p:nvPr/>
          </p:nvSpPr>
          <p:spPr>
            <a:xfrm rot="16200000" flipH="1">
              <a:off x="12156492" y="5286330"/>
              <a:ext cx="611864" cy="27872"/>
            </a:xfrm>
            <a:prstGeom prst="line">
              <a:avLst/>
            </a:prstGeom>
            <a:ln w="54384" cap="flat">
              <a:solidFill>
                <a:srgbClr val="000000"/>
              </a:solidFill>
              <a:prstDash val="solid"/>
              <a:headEnd type="none" w="sm" len="sm"/>
              <a:tailEnd type="triangle" w="lg" len="med"/>
            </a:ln>
          </p:spPr>
        </p:sp>
        <p:grpSp>
          <p:nvGrpSpPr>
            <p:cNvPr id="185" name="Group 36">
              <a:extLst>
                <a:ext uri="{FF2B5EF4-FFF2-40B4-BE49-F238E27FC236}">
                  <a16:creationId xmlns:a16="http://schemas.microsoft.com/office/drawing/2014/main" id="{FE145E9B-1D46-91EE-C2EC-9AB2E6F31BA7}"/>
                </a:ext>
              </a:extLst>
            </p:cNvPr>
            <p:cNvGrpSpPr/>
            <p:nvPr/>
          </p:nvGrpSpPr>
          <p:grpSpPr>
            <a:xfrm>
              <a:off x="8062664" y="3661766"/>
              <a:ext cx="491235" cy="493437"/>
              <a:chOff x="-648163" y="2067367"/>
              <a:chExt cx="6321664" cy="6350000"/>
            </a:xfrm>
          </p:grpSpPr>
          <p:sp>
            <p:nvSpPr>
              <p:cNvPr id="244" name="Freeform 37">
                <a:extLst>
                  <a:ext uri="{FF2B5EF4-FFF2-40B4-BE49-F238E27FC236}">
                    <a16:creationId xmlns:a16="http://schemas.microsoft.com/office/drawing/2014/main" id="{7AD52709-810F-D12B-F33F-76F8889A16BD}"/>
                  </a:ext>
                </a:extLst>
              </p:cNvPr>
              <p:cNvSpPr/>
              <p:nvPr/>
            </p:nvSpPr>
            <p:spPr>
              <a:xfrm>
                <a:off x="-648163" y="2067367"/>
                <a:ext cx="6321664"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E59"/>
              </a:solidFill>
            </p:spPr>
          </p:sp>
        </p:grpSp>
        <p:sp>
          <p:nvSpPr>
            <p:cNvPr id="186" name="TextBox 38">
              <a:extLst>
                <a:ext uri="{FF2B5EF4-FFF2-40B4-BE49-F238E27FC236}">
                  <a16:creationId xmlns:a16="http://schemas.microsoft.com/office/drawing/2014/main" id="{15F834A9-211B-BD78-C21A-E8DDD6D3C7D2}"/>
                </a:ext>
              </a:extLst>
            </p:cNvPr>
            <p:cNvSpPr txBox="1"/>
            <p:nvPr/>
          </p:nvSpPr>
          <p:spPr>
            <a:xfrm>
              <a:off x="8220243" y="3672409"/>
              <a:ext cx="178022" cy="383639"/>
            </a:xfrm>
            <a:prstGeom prst="rect">
              <a:avLst/>
            </a:prstGeom>
          </p:spPr>
          <p:txBody>
            <a:bodyPr lIns="0" tIns="0" rIns="0" bIns="0" rtlCol="0" anchor="t">
              <a:spAutoFit/>
            </a:bodyPr>
            <a:lstStyle/>
            <a:p>
              <a:pPr algn="ctr">
                <a:lnSpc>
                  <a:spcPts val="2452"/>
                </a:lnSpc>
              </a:pPr>
              <a:r>
                <a:rPr lang="en-US" sz="1752" dirty="0">
                  <a:solidFill>
                    <a:srgbClr val="FFFFFF"/>
                  </a:solidFill>
                  <a:latin typeface="Muli Bold"/>
                </a:rPr>
                <a:t>8</a:t>
              </a:r>
            </a:p>
          </p:txBody>
        </p:sp>
        <p:grpSp>
          <p:nvGrpSpPr>
            <p:cNvPr id="187" name="Group 39">
              <a:extLst>
                <a:ext uri="{FF2B5EF4-FFF2-40B4-BE49-F238E27FC236}">
                  <a16:creationId xmlns:a16="http://schemas.microsoft.com/office/drawing/2014/main" id="{792E3C8D-7C3F-3F0B-11FF-369EB6A9598F}"/>
                </a:ext>
              </a:extLst>
            </p:cNvPr>
            <p:cNvGrpSpPr/>
            <p:nvPr/>
          </p:nvGrpSpPr>
          <p:grpSpPr>
            <a:xfrm>
              <a:off x="5465558" y="1820091"/>
              <a:ext cx="493437" cy="493437"/>
              <a:chOff x="0" y="0"/>
              <a:chExt cx="6350000" cy="6350000"/>
            </a:xfrm>
          </p:grpSpPr>
          <p:sp>
            <p:nvSpPr>
              <p:cNvPr id="243" name="Freeform 40">
                <a:extLst>
                  <a:ext uri="{FF2B5EF4-FFF2-40B4-BE49-F238E27FC236}">
                    <a16:creationId xmlns:a16="http://schemas.microsoft.com/office/drawing/2014/main" id="{C7EFA59D-9794-7C2B-87D1-E7C300EE2C7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E59"/>
              </a:solidFill>
            </p:spPr>
          </p:sp>
        </p:grpSp>
        <p:sp>
          <p:nvSpPr>
            <p:cNvPr id="188" name="TextBox 41">
              <a:extLst>
                <a:ext uri="{FF2B5EF4-FFF2-40B4-BE49-F238E27FC236}">
                  <a16:creationId xmlns:a16="http://schemas.microsoft.com/office/drawing/2014/main" id="{0DB2BC1C-2A0B-FCCD-5A4E-3BA0577EB22E}"/>
                </a:ext>
              </a:extLst>
            </p:cNvPr>
            <p:cNvSpPr txBox="1"/>
            <p:nvPr/>
          </p:nvSpPr>
          <p:spPr>
            <a:xfrm>
              <a:off x="5623265" y="1860702"/>
              <a:ext cx="178023" cy="383639"/>
            </a:xfrm>
            <a:prstGeom prst="rect">
              <a:avLst/>
            </a:prstGeom>
          </p:spPr>
          <p:txBody>
            <a:bodyPr lIns="0" tIns="0" rIns="0" bIns="0" rtlCol="0" anchor="t">
              <a:spAutoFit/>
            </a:bodyPr>
            <a:lstStyle/>
            <a:p>
              <a:pPr algn="ctr">
                <a:lnSpc>
                  <a:spcPts val="2452"/>
                </a:lnSpc>
              </a:pPr>
              <a:r>
                <a:rPr lang="en-US" sz="1752">
                  <a:solidFill>
                    <a:srgbClr val="FFFFFF"/>
                  </a:solidFill>
                  <a:latin typeface="Muli Bold"/>
                </a:rPr>
                <a:t>3</a:t>
              </a:r>
            </a:p>
          </p:txBody>
        </p:sp>
        <p:sp>
          <p:nvSpPr>
            <p:cNvPr id="189" name="TextBox 42">
              <a:extLst>
                <a:ext uri="{FF2B5EF4-FFF2-40B4-BE49-F238E27FC236}">
                  <a16:creationId xmlns:a16="http://schemas.microsoft.com/office/drawing/2014/main" id="{237172A6-943D-EEDA-7037-D7206267F242}"/>
                </a:ext>
              </a:extLst>
            </p:cNvPr>
            <p:cNvSpPr txBox="1"/>
            <p:nvPr/>
          </p:nvSpPr>
          <p:spPr>
            <a:xfrm>
              <a:off x="7747327" y="4757968"/>
              <a:ext cx="1133995" cy="352530"/>
            </a:xfrm>
            <a:prstGeom prst="rect">
              <a:avLst/>
            </a:prstGeom>
          </p:spPr>
          <p:txBody>
            <a:bodyPr wrap="square" lIns="0" tIns="0" rIns="0" bIns="0" rtlCol="0" anchor="t">
              <a:spAutoFit/>
            </a:bodyPr>
            <a:lstStyle/>
            <a:p>
              <a:pPr algn="ctr">
                <a:lnSpc>
                  <a:spcPts val="2434"/>
                </a:lnSpc>
              </a:pPr>
              <a:r>
                <a:rPr lang="en-US" sz="1738" dirty="0">
                  <a:solidFill>
                    <a:srgbClr val="000000"/>
                  </a:solidFill>
                  <a:latin typeface="Muli Black" panose="020B0604020202020204" charset="0"/>
                </a:rPr>
                <a:t>VIMC</a:t>
              </a:r>
            </a:p>
          </p:txBody>
        </p:sp>
        <p:sp>
          <p:nvSpPr>
            <p:cNvPr id="190" name="AutoShape 43">
              <a:extLst>
                <a:ext uri="{FF2B5EF4-FFF2-40B4-BE49-F238E27FC236}">
                  <a16:creationId xmlns:a16="http://schemas.microsoft.com/office/drawing/2014/main" id="{124004C9-FEFA-E770-8D10-0A6C0C927011}"/>
                </a:ext>
              </a:extLst>
            </p:cNvPr>
            <p:cNvSpPr/>
            <p:nvPr/>
          </p:nvSpPr>
          <p:spPr>
            <a:xfrm rot="16168689">
              <a:off x="7987301" y="4470697"/>
              <a:ext cx="610689" cy="17477"/>
            </a:xfrm>
            <a:prstGeom prst="line">
              <a:avLst/>
            </a:prstGeom>
            <a:ln w="54384" cap="flat">
              <a:solidFill>
                <a:srgbClr val="000000"/>
              </a:solidFill>
              <a:prstDash val="solid"/>
              <a:headEnd type="none" w="sm" len="sm"/>
              <a:tailEnd type="triangle" w="lg" len="med"/>
            </a:ln>
          </p:spPr>
        </p:sp>
        <p:sp>
          <p:nvSpPr>
            <p:cNvPr id="191" name="AutoShape 44">
              <a:extLst>
                <a:ext uri="{FF2B5EF4-FFF2-40B4-BE49-F238E27FC236}">
                  <a16:creationId xmlns:a16="http://schemas.microsoft.com/office/drawing/2014/main" id="{04D5CF87-B781-FA31-2917-691EC22988EB}"/>
                </a:ext>
              </a:extLst>
            </p:cNvPr>
            <p:cNvSpPr/>
            <p:nvPr/>
          </p:nvSpPr>
          <p:spPr>
            <a:xfrm rot="-5431311">
              <a:off x="5259804" y="2738053"/>
              <a:ext cx="842478" cy="0"/>
            </a:xfrm>
            <a:prstGeom prst="line">
              <a:avLst/>
            </a:prstGeom>
            <a:ln w="54384" cap="flat">
              <a:solidFill>
                <a:srgbClr val="000000"/>
              </a:solidFill>
              <a:prstDash val="solid"/>
              <a:headEnd type="none" w="sm" len="sm"/>
              <a:tailEnd type="triangle" w="lg" len="med"/>
            </a:ln>
          </p:spPr>
        </p:sp>
        <p:sp>
          <p:nvSpPr>
            <p:cNvPr id="192" name="AutoShape 45">
              <a:extLst>
                <a:ext uri="{FF2B5EF4-FFF2-40B4-BE49-F238E27FC236}">
                  <a16:creationId xmlns:a16="http://schemas.microsoft.com/office/drawing/2014/main" id="{C88F794A-0244-33E9-98D6-2F54B37CAC4C}"/>
                </a:ext>
              </a:extLst>
            </p:cNvPr>
            <p:cNvSpPr/>
            <p:nvPr/>
          </p:nvSpPr>
          <p:spPr>
            <a:xfrm rot="16200000" flipH="1" flipV="1">
              <a:off x="11239567" y="4823635"/>
              <a:ext cx="653127" cy="0"/>
            </a:xfrm>
            <a:prstGeom prst="line">
              <a:avLst/>
            </a:prstGeom>
            <a:ln w="54384" cap="flat">
              <a:solidFill>
                <a:srgbClr val="000000"/>
              </a:solidFill>
              <a:prstDash val="solid"/>
              <a:headEnd type="none" w="sm" len="sm"/>
              <a:tailEnd type="triangle" w="lg" len="med"/>
            </a:ln>
          </p:spPr>
        </p:sp>
        <p:grpSp>
          <p:nvGrpSpPr>
            <p:cNvPr id="193" name="Group 46">
              <a:extLst>
                <a:ext uri="{FF2B5EF4-FFF2-40B4-BE49-F238E27FC236}">
                  <a16:creationId xmlns:a16="http://schemas.microsoft.com/office/drawing/2014/main" id="{02C5BFEA-25D8-3268-1E8A-34ADB2E0D6A8}"/>
                </a:ext>
              </a:extLst>
            </p:cNvPr>
            <p:cNvGrpSpPr/>
            <p:nvPr/>
          </p:nvGrpSpPr>
          <p:grpSpPr>
            <a:xfrm>
              <a:off x="6074412" y="2732771"/>
              <a:ext cx="493437" cy="493437"/>
              <a:chOff x="0" y="0"/>
              <a:chExt cx="6350000" cy="6350000"/>
            </a:xfrm>
          </p:grpSpPr>
          <p:sp>
            <p:nvSpPr>
              <p:cNvPr id="242" name="Freeform 47">
                <a:extLst>
                  <a:ext uri="{FF2B5EF4-FFF2-40B4-BE49-F238E27FC236}">
                    <a16:creationId xmlns:a16="http://schemas.microsoft.com/office/drawing/2014/main" id="{F1597A37-4809-77C8-0356-5384FC227B2D}"/>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BB152"/>
              </a:solidFill>
            </p:spPr>
          </p:sp>
        </p:grpSp>
        <p:sp>
          <p:nvSpPr>
            <p:cNvPr id="194" name="TextBox 48">
              <a:extLst>
                <a:ext uri="{FF2B5EF4-FFF2-40B4-BE49-F238E27FC236}">
                  <a16:creationId xmlns:a16="http://schemas.microsoft.com/office/drawing/2014/main" id="{AE3CF008-50E2-C108-4960-86110D1A365E}"/>
                </a:ext>
              </a:extLst>
            </p:cNvPr>
            <p:cNvSpPr txBox="1"/>
            <p:nvPr/>
          </p:nvSpPr>
          <p:spPr>
            <a:xfrm>
              <a:off x="6232119" y="2773382"/>
              <a:ext cx="178023" cy="383639"/>
            </a:xfrm>
            <a:prstGeom prst="rect">
              <a:avLst/>
            </a:prstGeom>
          </p:spPr>
          <p:txBody>
            <a:bodyPr lIns="0" tIns="0" rIns="0" bIns="0" rtlCol="0" anchor="t">
              <a:spAutoFit/>
            </a:bodyPr>
            <a:lstStyle/>
            <a:p>
              <a:pPr algn="ctr">
                <a:lnSpc>
                  <a:spcPts val="2452"/>
                </a:lnSpc>
              </a:pPr>
              <a:r>
                <a:rPr lang="en-US" sz="1752" dirty="0">
                  <a:solidFill>
                    <a:srgbClr val="FFFFFF"/>
                  </a:solidFill>
                  <a:latin typeface="Muli Bold"/>
                </a:rPr>
                <a:t>5</a:t>
              </a:r>
            </a:p>
          </p:txBody>
        </p:sp>
        <p:sp>
          <p:nvSpPr>
            <p:cNvPr id="195" name="AutoShape 49">
              <a:extLst>
                <a:ext uri="{FF2B5EF4-FFF2-40B4-BE49-F238E27FC236}">
                  <a16:creationId xmlns:a16="http://schemas.microsoft.com/office/drawing/2014/main" id="{748A8178-238C-7E87-B8AE-2147CCD53D54}"/>
                </a:ext>
              </a:extLst>
            </p:cNvPr>
            <p:cNvSpPr/>
            <p:nvPr/>
          </p:nvSpPr>
          <p:spPr>
            <a:xfrm rot="-5424402">
              <a:off x="5995686" y="3541445"/>
              <a:ext cx="676663" cy="0"/>
            </a:xfrm>
            <a:prstGeom prst="line">
              <a:avLst/>
            </a:prstGeom>
            <a:ln w="54384" cap="flat">
              <a:solidFill>
                <a:srgbClr val="000000"/>
              </a:solidFill>
              <a:prstDash val="solid"/>
              <a:headEnd type="none" w="sm" len="sm"/>
              <a:tailEnd type="triangle" w="lg" len="med"/>
            </a:ln>
          </p:spPr>
        </p:sp>
        <p:grpSp>
          <p:nvGrpSpPr>
            <p:cNvPr id="196" name="Group 50">
              <a:extLst>
                <a:ext uri="{FF2B5EF4-FFF2-40B4-BE49-F238E27FC236}">
                  <a16:creationId xmlns:a16="http://schemas.microsoft.com/office/drawing/2014/main" id="{12ECE426-C2AA-1861-BC10-8D2649A80714}"/>
                </a:ext>
              </a:extLst>
            </p:cNvPr>
            <p:cNvGrpSpPr/>
            <p:nvPr/>
          </p:nvGrpSpPr>
          <p:grpSpPr>
            <a:xfrm>
              <a:off x="11358002" y="5162410"/>
              <a:ext cx="491235" cy="493437"/>
              <a:chOff x="2295567" y="-210542"/>
              <a:chExt cx="6321664" cy="6350000"/>
            </a:xfrm>
          </p:grpSpPr>
          <p:sp>
            <p:nvSpPr>
              <p:cNvPr id="241" name="Freeform 51">
                <a:extLst>
                  <a:ext uri="{FF2B5EF4-FFF2-40B4-BE49-F238E27FC236}">
                    <a16:creationId xmlns:a16="http://schemas.microsoft.com/office/drawing/2014/main" id="{77720261-60FF-A749-0C25-2D76EC49EE4B}"/>
                  </a:ext>
                </a:extLst>
              </p:cNvPr>
              <p:cNvSpPr/>
              <p:nvPr/>
            </p:nvSpPr>
            <p:spPr>
              <a:xfrm>
                <a:off x="2295567" y="-210542"/>
                <a:ext cx="6321664"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solidFill>
            </p:spPr>
          </p:sp>
        </p:grpSp>
        <p:sp>
          <p:nvSpPr>
            <p:cNvPr id="197" name="TextBox 52">
              <a:extLst>
                <a:ext uri="{FF2B5EF4-FFF2-40B4-BE49-F238E27FC236}">
                  <a16:creationId xmlns:a16="http://schemas.microsoft.com/office/drawing/2014/main" id="{B975FE8A-E988-2260-22CC-074B45F78E04}"/>
                </a:ext>
              </a:extLst>
            </p:cNvPr>
            <p:cNvSpPr txBox="1"/>
            <p:nvPr/>
          </p:nvSpPr>
          <p:spPr>
            <a:xfrm>
              <a:off x="11360392" y="5218364"/>
              <a:ext cx="424410" cy="383639"/>
            </a:xfrm>
            <a:prstGeom prst="rect">
              <a:avLst/>
            </a:prstGeom>
          </p:spPr>
          <p:txBody>
            <a:bodyPr lIns="0" tIns="0" rIns="0" bIns="0" rtlCol="0" anchor="t">
              <a:spAutoFit/>
            </a:bodyPr>
            <a:lstStyle/>
            <a:p>
              <a:pPr algn="ctr">
                <a:lnSpc>
                  <a:spcPts val="2452"/>
                </a:lnSpc>
              </a:pPr>
              <a:r>
                <a:rPr lang="en-US" sz="1752" dirty="0">
                  <a:solidFill>
                    <a:srgbClr val="FFFFFF"/>
                  </a:solidFill>
                  <a:latin typeface="Muli Bold"/>
                </a:rPr>
                <a:t>15</a:t>
              </a:r>
            </a:p>
          </p:txBody>
        </p:sp>
        <p:grpSp>
          <p:nvGrpSpPr>
            <p:cNvPr id="198" name="Group 53">
              <a:extLst>
                <a:ext uri="{FF2B5EF4-FFF2-40B4-BE49-F238E27FC236}">
                  <a16:creationId xmlns:a16="http://schemas.microsoft.com/office/drawing/2014/main" id="{E4CC4657-A703-726B-1E28-7C1C396CC5A5}"/>
                </a:ext>
              </a:extLst>
            </p:cNvPr>
            <p:cNvGrpSpPr/>
            <p:nvPr/>
          </p:nvGrpSpPr>
          <p:grpSpPr>
            <a:xfrm>
              <a:off x="10405282" y="4932052"/>
              <a:ext cx="493437" cy="493437"/>
              <a:chOff x="0" y="0"/>
              <a:chExt cx="6350000" cy="6350000"/>
            </a:xfrm>
          </p:grpSpPr>
          <p:sp>
            <p:nvSpPr>
              <p:cNvPr id="240" name="Freeform 54">
                <a:extLst>
                  <a:ext uri="{FF2B5EF4-FFF2-40B4-BE49-F238E27FC236}">
                    <a16:creationId xmlns:a16="http://schemas.microsoft.com/office/drawing/2014/main" id="{ADDD8271-9136-1B0D-F20B-13EE56C62C18}"/>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7769"/>
              </a:solidFill>
            </p:spPr>
          </p:sp>
        </p:grpSp>
        <p:sp>
          <p:nvSpPr>
            <p:cNvPr id="199" name="TextBox 55">
              <a:extLst>
                <a:ext uri="{FF2B5EF4-FFF2-40B4-BE49-F238E27FC236}">
                  <a16:creationId xmlns:a16="http://schemas.microsoft.com/office/drawing/2014/main" id="{26AA9C2C-0CF7-9A54-EBEC-35678C499E53}"/>
                </a:ext>
              </a:extLst>
            </p:cNvPr>
            <p:cNvSpPr txBox="1"/>
            <p:nvPr/>
          </p:nvSpPr>
          <p:spPr>
            <a:xfrm>
              <a:off x="10439795" y="4972663"/>
              <a:ext cx="424411" cy="383639"/>
            </a:xfrm>
            <a:prstGeom prst="rect">
              <a:avLst/>
            </a:prstGeom>
          </p:spPr>
          <p:txBody>
            <a:bodyPr lIns="0" tIns="0" rIns="0" bIns="0" rtlCol="0" anchor="t">
              <a:spAutoFit/>
            </a:bodyPr>
            <a:lstStyle/>
            <a:p>
              <a:pPr algn="ctr">
                <a:lnSpc>
                  <a:spcPts val="2452"/>
                </a:lnSpc>
              </a:pPr>
              <a:r>
                <a:rPr lang="en-US" sz="1752" dirty="0">
                  <a:solidFill>
                    <a:srgbClr val="FFFFFF"/>
                  </a:solidFill>
                  <a:latin typeface="Muli Bold"/>
                </a:rPr>
                <a:t>13</a:t>
              </a:r>
            </a:p>
          </p:txBody>
        </p:sp>
        <p:sp>
          <p:nvSpPr>
            <p:cNvPr id="238" name="Freeform 60">
              <a:extLst>
                <a:ext uri="{FF2B5EF4-FFF2-40B4-BE49-F238E27FC236}">
                  <a16:creationId xmlns:a16="http://schemas.microsoft.com/office/drawing/2014/main" id="{FC9AA584-417F-D3D3-A314-9F7FE9844E48}"/>
                </a:ext>
              </a:extLst>
            </p:cNvPr>
            <p:cNvSpPr/>
            <p:nvPr/>
          </p:nvSpPr>
          <p:spPr>
            <a:xfrm>
              <a:off x="12270252" y="5613161"/>
              <a:ext cx="491235" cy="493437"/>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7769"/>
            </a:solidFill>
          </p:spPr>
        </p:sp>
        <p:grpSp>
          <p:nvGrpSpPr>
            <p:cNvPr id="204" name="Group 62">
              <a:extLst>
                <a:ext uri="{FF2B5EF4-FFF2-40B4-BE49-F238E27FC236}">
                  <a16:creationId xmlns:a16="http://schemas.microsoft.com/office/drawing/2014/main" id="{1A94F045-A435-870F-F35E-D7E32A5262EC}"/>
                </a:ext>
              </a:extLst>
            </p:cNvPr>
            <p:cNvGrpSpPr/>
            <p:nvPr/>
          </p:nvGrpSpPr>
          <p:grpSpPr>
            <a:xfrm>
              <a:off x="9524863" y="4320387"/>
              <a:ext cx="493437" cy="493437"/>
              <a:chOff x="0" y="0"/>
              <a:chExt cx="6350000" cy="6350000"/>
            </a:xfrm>
          </p:grpSpPr>
          <p:sp>
            <p:nvSpPr>
              <p:cNvPr id="237" name="Freeform 63">
                <a:extLst>
                  <a:ext uri="{FF2B5EF4-FFF2-40B4-BE49-F238E27FC236}">
                    <a16:creationId xmlns:a16="http://schemas.microsoft.com/office/drawing/2014/main" id="{01F2CED2-5168-72DD-DEA6-3B89B6E95D9E}"/>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00"/>
              </a:solidFill>
            </p:spPr>
          </p:sp>
        </p:grpSp>
        <p:sp>
          <p:nvSpPr>
            <p:cNvPr id="205" name="TextBox 64">
              <a:extLst>
                <a:ext uri="{FF2B5EF4-FFF2-40B4-BE49-F238E27FC236}">
                  <a16:creationId xmlns:a16="http://schemas.microsoft.com/office/drawing/2014/main" id="{B6696AC0-8123-1644-575C-8EB2B8BA2346}"/>
                </a:ext>
              </a:extLst>
            </p:cNvPr>
            <p:cNvSpPr txBox="1"/>
            <p:nvPr/>
          </p:nvSpPr>
          <p:spPr>
            <a:xfrm>
              <a:off x="9539057" y="4374479"/>
              <a:ext cx="424410" cy="383639"/>
            </a:xfrm>
            <a:prstGeom prst="rect">
              <a:avLst/>
            </a:prstGeom>
          </p:spPr>
          <p:txBody>
            <a:bodyPr lIns="0" tIns="0" rIns="0" bIns="0" rtlCol="0" anchor="t">
              <a:spAutoFit/>
            </a:bodyPr>
            <a:lstStyle/>
            <a:p>
              <a:pPr algn="ctr">
                <a:lnSpc>
                  <a:spcPts val="2452"/>
                </a:lnSpc>
              </a:pPr>
              <a:r>
                <a:rPr lang="en-US" sz="1752" dirty="0">
                  <a:solidFill>
                    <a:srgbClr val="FFFFFF"/>
                  </a:solidFill>
                  <a:latin typeface="Muli Bold"/>
                </a:rPr>
                <a:t>11</a:t>
              </a:r>
            </a:p>
          </p:txBody>
        </p:sp>
        <p:grpSp>
          <p:nvGrpSpPr>
            <p:cNvPr id="206" name="Group 65">
              <a:extLst>
                <a:ext uri="{FF2B5EF4-FFF2-40B4-BE49-F238E27FC236}">
                  <a16:creationId xmlns:a16="http://schemas.microsoft.com/office/drawing/2014/main" id="{88D6242D-9CEE-C3C6-952C-75058F1EE143}"/>
                </a:ext>
              </a:extLst>
            </p:cNvPr>
            <p:cNvGrpSpPr/>
            <p:nvPr/>
          </p:nvGrpSpPr>
          <p:grpSpPr>
            <a:xfrm>
              <a:off x="9807245" y="4853153"/>
              <a:ext cx="493437" cy="493437"/>
              <a:chOff x="0" y="0"/>
              <a:chExt cx="6350000" cy="6350000"/>
            </a:xfrm>
          </p:grpSpPr>
          <p:sp>
            <p:nvSpPr>
              <p:cNvPr id="236" name="Freeform 66">
                <a:extLst>
                  <a:ext uri="{FF2B5EF4-FFF2-40B4-BE49-F238E27FC236}">
                    <a16:creationId xmlns:a16="http://schemas.microsoft.com/office/drawing/2014/main" id="{8B556920-8B76-908C-9877-C390A56AF488}"/>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E59"/>
              </a:solidFill>
            </p:spPr>
          </p:sp>
        </p:grpSp>
        <p:sp>
          <p:nvSpPr>
            <p:cNvPr id="207" name="TextBox 67">
              <a:extLst>
                <a:ext uri="{FF2B5EF4-FFF2-40B4-BE49-F238E27FC236}">
                  <a16:creationId xmlns:a16="http://schemas.microsoft.com/office/drawing/2014/main" id="{3AB99917-6D22-DF9E-ACC1-931268E9E37D}"/>
                </a:ext>
              </a:extLst>
            </p:cNvPr>
            <p:cNvSpPr txBox="1"/>
            <p:nvPr/>
          </p:nvSpPr>
          <p:spPr>
            <a:xfrm>
              <a:off x="9841757" y="4893764"/>
              <a:ext cx="424410" cy="383639"/>
            </a:xfrm>
            <a:prstGeom prst="rect">
              <a:avLst/>
            </a:prstGeom>
          </p:spPr>
          <p:txBody>
            <a:bodyPr lIns="0" tIns="0" rIns="0" bIns="0" rtlCol="0" anchor="t">
              <a:spAutoFit/>
            </a:bodyPr>
            <a:lstStyle/>
            <a:p>
              <a:pPr algn="ctr">
                <a:lnSpc>
                  <a:spcPts val="2452"/>
                </a:lnSpc>
              </a:pPr>
              <a:r>
                <a:rPr lang="en-US" sz="1752" dirty="0">
                  <a:solidFill>
                    <a:srgbClr val="FFFFFF"/>
                  </a:solidFill>
                  <a:latin typeface="Muli Bold"/>
                </a:rPr>
                <a:t>12</a:t>
              </a:r>
            </a:p>
          </p:txBody>
        </p:sp>
        <p:grpSp>
          <p:nvGrpSpPr>
            <p:cNvPr id="208" name="Group 68">
              <a:extLst>
                <a:ext uri="{FF2B5EF4-FFF2-40B4-BE49-F238E27FC236}">
                  <a16:creationId xmlns:a16="http://schemas.microsoft.com/office/drawing/2014/main" id="{14897EB4-2549-DCA6-1D41-143AD46EC39F}"/>
                </a:ext>
              </a:extLst>
            </p:cNvPr>
            <p:cNvGrpSpPr/>
            <p:nvPr/>
          </p:nvGrpSpPr>
          <p:grpSpPr>
            <a:xfrm>
              <a:off x="4972121" y="1955060"/>
              <a:ext cx="493437" cy="493437"/>
              <a:chOff x="0" y="0"/>
              <a:chExt cx="6350000" cy="6350000"/>
            </a:xfrm>
          </p:grpSpPr>
          <p:sp>
            <p:nvSpPr>
              <p:cNvPr id="235" name="Freeform 69">
                <a:extLst>
                  <a:ext uri="{FF2B5EF4-FFF2-40B4-BE49-F238E27FC236}">
                    <a16:creationId xmlns:a16="http://schemas.microsoft.com/office/drawing/2014/main" id="{4CAE22B0-827E-7F9E-D332-F0F7A4C17EB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E59"/>
              </a:solidFill>
            </p:spPr>
          </p:sp>
        </p:grpSp>
        <p:sp>
          <p:nvSpPr>
            <p:cNvPr id="209" name="TextBox 70">
              <a:extLst>
                <a:ext uri="{FF2B5EF4-FFF2-40B4-BE49-F238E27FC236}">
                  <a16:creationId xmlns:a16="http://schemas.microsoft.com/office/drawing/2014/main" id="{D9C7112D-B0F4-4726-D689-24F57D16D72A}"/>
                </a:ext>
              </a:extLst>
            </p:cNvPr>
            <p:cNvSpPr txBox="1"/>
            <p:nvPr/>
          </p:nvSpPr>
          <p:spPr>
            <a:xfrm>
              <a:off x="5129828" y="1995671"/>
              <a:ext cx="178023" cy="383639"/>
            </a:xfrm>
            <a:prstGeom prst="rect">
              <a:avLst/>
            </a:prstGeom>
          </p:spPr>
          <p:txBody>
            <a:bodyPr lIns="0" tIns="0" rIns="0" bIns="0" rtlCol="0" anchor="t">
              <a:spAutoFit/>
            </a:bodyPr>
            <a:lstStyle/>
            <a:p>
              <a:pPr algn="ctr">
                <a:lnSpc>
                  <a:spcPts val="2452"/>
                </a:lnSpc>
              </a:pPr>
              <a:r>
                <a:rPr lang="en-US" sz="1752" dirty="0">
                  <a:solidFill>
                    <a:srgbClr val="FFFFFF"/>
                  </a:solidFill>
                  <a:latin typeface="Muli Bold"/>
                </a:rPr>
                <a:t>2</a:t>
              </a:r>
            </a:p>
          </p:txBody>
        </p:sp>
        <p:sp>
          <p:nvSpPr>
            <p:cNvPr id="210" name="AutoShape 71">
              <a:extLst>
                <a:ext uri="{FF2B5EF4-FFF2-40B4-BE49-F238E27FC236}">
                  <a16:creationId xmlns:a16="http://schemas.microsoft.com/office/drawing/2014/main" id="{120246C7-B3BC-BE82-B190-CA3F29766CE0}"/>
                </a:ext>
              </a:extLst>
            </p:cNvPr>
            <p:cNvSpPr/>
            <p:nvPr/>
          </p:nvSpPr>
          <p:spPr>
            <a:xfrm rot="-5451052">
              <a:off x="5015867" y="2640431"/>
              <a:ext cx="437901" cy="0"/>
            </a:xfrm>
            <a:prstGeom prst="line">
              <a:avLst/>
            </a:prstGeom>
            <a:ln w="54384" cap="flat">
              <a:solidFill>
                <a:srgbClr val="000000"/>
              </a:solidFill>
              <a:prstDash val="solid"/>
              <a:headEnd type="none" w="sm" len="sm"/>
              <a:tailEnd type="triangle" w="lg" len="med"/>
            </a:ln>
          </p:spPr>
        </p:sp>
        <p:grpSp>
          <p:nvGrpSpPr>
            <p:cNvPr id="211" name="Group 72">
              <a:extLst>
                <a:ext uri="{FF2B5EF4-FFF2-40B4-BE49-F238E27FC236}">
                  <a16:creationId xmlns:a16="http://schemas.microsoft.com/office/drawing/2014/main" id="{A8707108-6522-BD51-61A3-E3160870ECFA}"/>
                </a:ext>
              </a:extLst>
            </p:cNvPr>
            <p:cNvGrpSpPr/>
            <p:nvPr/>
          </p:nvGrpSpPr>
          <p:grpSpPr>
            <a:xfrm>
              <a:off x="9140097" y="3863134"/>
              <a:ext cx="493437" cy="493437"/>
              <a:chOff x="0" y="0"/>
              <a:chExt cx="6350000" cy="6350000"/>
            </a:xfrm>
          </p:grpSpPr>
          <p:sp>
            <p:nvSpPr>
              <p:cNvPr id="234" name="Freeform 73">
                <a:extLst>
                  <a:ext uri="{FF2B5EF4-FFF2-40B4-BE49-F238E27FC236}">
                    <a16:creationId xmlns:a16="http://schemas.microsoft.com/office/drawing/2014/main" id="{6CED61C4-7358-2984-D3D7-1719F0898118}"/>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BB152"/>
              </a:solidFill>
            </p:spPr>
          </p:sp>
        </p:grpSp>
        <p:sp>
          <p:nvSpPr>
            <p:cNvPr id="212" name="TextBox 74">
              <a:extLst>
                <a:ext uri="{FF2B5EF4-FFF2-40B4-BE49-F238E27FC236}">
                  <a16:creationId xmlns:a16="http://schemas.microsoft.com/office/drawing/2014/main" id="{6807FC90-CCAD-2F6C-68FB-BD4833FDCD27}"/>
                </a:ext>
              </a:extLst>
            </p:cNvPr>
            <p:cNvSpPr txBox="1"/>
            <p:nvPr/>
          </p:nvSpPr>
          <p:spPr>
            <a:xfrm>
              <a:off x="9174610" y="3903745"/>
              <a:ext cx="424411" cy="383639"/>
            </a:xfrm>
            <a:prstGeom prst="rect">
              <a:avLst/>
            </a:prstGeom>
          </p:spPr>
          <p:txBody>
            <a:bodyPr lIns="0" tIns="0" rIns="0" bIns="0" rtlCol="0" anchor="t">
              <a:spAutoFit/>
            </a:bodyPr>
            <a:lstStyle/>
            <a:p>
              <a:pPr algn="ctr">
                <a:lnSpc>
                  <a:spcPts val="2452"/>
                </a:lnSpc>
              </a:pPr>
              <a:r>
                <a:rPr lang="en-US" sz="1752">
                  <a:solidFill>
                    <a:srgbClr val="FFFFFF"/>
                  </a:solidFill>
                  <a:latin typeface="Muli Bold"/>
                </a:rPr>
                <a:t>10</a:t>
              </a:r>
            </a:p>
          </p:txBody>
        </p:sp>
        <p:grpSp>
          <p:nvGrpSpPr>
            <p:cNvPr id="213" name="Group 75">
              <a:extLst>
                <a:ext uri="{FF2B5EF4-FFF2-40B4-BE49-F238E27FC236}">
                  <a16:creationId xmlns:a16="http://schemas.microsoft.com/office/drawing/2014/main" id="{5B6EC915-7C92-8871-2C0F-61784036AC72}"/>
                </a:ext>
              </a:extLst>
            </p:cNvPr>
            <p:cNvGrpSpPr/>
            <p:nvPr/>
          </p:nvGrpSpPr>
          <p:grpSpPr>
            <a:xfrm>
              <a:off x="10750632" y="5282768"/>
              <a:ext cx="493437" cy="493437"/>
              <a:chOff x="0" y="0"/>
              <a:chExt cx="6350000" cy="6350000"/>
            </a:xfrm>
          </p:grpSpPr>
          <p:sp>
            <p:nvSpPr>
              <p:cNvPr id="233" name="Freeform 76">
                <a:extLst>
                  <a:ext uri="{FF2B5EF4-FFF2-40B4-BE49-F238E27FC236}">
                    <a16:creationId xmlns:a16="http://schemas.microsoft.com/office/drawing/2014/main" id="{90AA19D9-2687-36F7-E129-4F6157CD0903}"/>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BB152"/>
              </a:solidFill>
            </p:spPr>
          </p:sp>
        </p:grpSp>
        <p:sp>
          <p:nvSpPr>
            <p:cNvPr id="214" name="TextBox 77">
              <a:extLst>
                <a:ext uri="{FF2B5EF4-FFF2-40B4-BE49-F238E27FC236}">
                  <a16:creationId xmlns:a16="http://schemas.microsoft.com/office/drawing/2014/main" id="{48E2523B-50CB-946A-6C7A-E27ED6AC477B}"/>
                </a:ext>
              </a:extLst>
            </p:cNvPr>
            <p:cNvSpPr txBox="1"/>
            <p:nvPr/>
          </p:nvSpPr>
          <p:spPr>
            <a:xfrm>
              <a:off x="10785145" y="5323379"/>
              <a:ext cx="424411" cy="383639"/>
            </a:xfrm>
            <a:prstGeom prst="rect">
              <a:avLst/>
            </a:prstGeom>
          </p:spPr>
          <p:txBody>
            <a:bodyPr lIns="0" tIns="0" rIns="0" bIns="0" rtlCol="0" anchor="t">
              <a:spAutoFit/>
            </a:bodyPr>
            <a:lstStyle/>
            <a:p>
              <a:pPr algn="ctr">
                <a:lnSpc>
                  <a:spcPts val="2452"/>
                </a:lnSpc>
              </a:pPr>
              <a:r>
                <a:rPr lang="en-US" sz="1752" dirty="0">
                  <a:solidFill>
                    <a:srgbClr val="FFFFFF"/>
                  </a:solidFill>
                  <a:latin typeface="Muli Bold"/>
                </a:rPr>
                <a:t>14</a:t>
              </a:r>
            </a:p>
          </p:txBody>
        </p:sp>
        <p:sp>
          <p:nvSpPr>
            <p:cNvPr id="215" name="AutoShape 78">
              <a:extLst>
                <a:ext uri="{FF2B5EF4-FFF2-40B4-BE49-F238E27FC236}">
                  <a16:creationId xmlns:a16="http://schemas.microsoft.com/office/drawing/2014/main" id="{B7AA156E-0CC9-7DCB-19BF-50E5DFD318D9}"/>
                </a:ext>
              </a:extLst>
            </p:cNvPr>
            <p:cNvSpPr/>
            <p:nvPr/>
          </p:nvSpPr>
          <p:spPr>
            <a:xfrm rot="16200000" flipV="1">
              <a:off x="10604501" y="6169052"/>
              <a:ext cx="785697" cy="0"/>
            </a:xfrm>
            <a:prstGeom prst="line">
              <a:avLst/>
            </a:prstGeom>
            <a:ln w="54384" cap="flat">
              <a:solidFill>
                <a:srgbClr val="000000"/>
              </a:solidFill>
              <a:prstDash val="solid"/>
              <a:headEnd type="none" w="sm" len="sm"/>
              <a:tailEnd type="triangle" w="lg" len="med"/>
            </a:ln>
          </p:spPr>
        </p:sp>
        <p:sp>
          <p:nvSpPr>
            <p:cNvPr id="217" name="TextBox 80">
              <a:extLst>
                <a:ext uri="{FF2B5EF4-FFF2-40B4-BE49-F238E27FC236}">
                  <a16:creationId xmlns:a16="http://schemas.microsoft.com/office/drawing/2014/main" id="{56B44444-FDDD-D94E-8F61-C091A25C8E27}"/>
                </a:ext>
              </a:extLst>
            </p:cNvPr>
            <p:cNvSpPr txBox="1"/>
            <p:nvPr/>
          </p:nvSpPr>
          <p:spPr>
            <a:xfrm>
              <a:off x="6930981" y="2491549"/>
              <a:ext cx="1788063" cy="378823"/>
            </a:xfrm>
            <a:prstGeom prst="rect">
              <a:avLst/>
            </a:prstGeom>
          </p:spPr>
          <p:txBody>
            <a:bodyPr wrap="square" lIns="0" tIns="0" rIns="0" bIns="0" rtlCol="0" anchor="t">
              <a:spAutoFit/>
            </a:bodyPr>
            <a:lstStyle/>
            <a:p>
              <a:pPr algn="ctr">
                <a:lnSpc>
                  <a:spcPts val="2434"/>
                </a:lnSpc>
              </a:pPr>
              <a:r>
                <a:rPr lang="en-US" sz="1738" dirty="0">
                  <a:solidFill>
                    <a:srgbClr val="000000"/>
                  </a:solidFill>
                  <a:latin typeface="Muli Black" panose="020B0604020202020204" charset="0"/>
                </a:rPr>
                <a:t>Hai An Port</a:t>
              </a:r>
            </a:p>
          </p:txBody>
        </p:sp>
        <p:sp>
          <p:nvSpPr>
            <p:cNvPr id="218" name="TextBox 81">
              <a:extLst>
                <a:ext uri="{FF2B5EF4-FFF2-40B4-BE49-F238E27FC236}">
                  <a16:creationId xmlns:a16="http://schemas.microsoft.com/office/drawing/2014/main" id="{CF9C5BC8-B6DF-2B8A-2D17-AE9D5453934C}"/>
                </a:ext>
              </a:extLst>
            </p:cNvPr>
            <p:cNvSpPr txBox="1"/>
            <p:nvPr/>
          </p:nvSpPr>
          <p:spPr>
            <a:xfrm>
              <a:off x="6334739" y="1896494"/>
              <a:ext cx="1348074" cy="378823"/>
            </a:xfrm>
            <a:prstGeom prst="rect">
              <a:avLst/>
            </a:prstGeom>
          </p:spPr>
          <p:txBody>
            <a:bodyPr wrap="square" lIns="0" tIns="0" rIns="0" bIns="0" rtlCol="0" anchor="t">
              <a:spAutoFit/>
            </a:bodyPr>
            <a:lstStyle/>
            <a:p>
              <a:pPr algn="ctr">
                <a:lnSpc>
                  <a:spcPts val="2434"/>
                </a:lnSpc>
              </a:pPr>
              <a:r>
                <a:rPr lang="en-US" sz="1738" dirty="0">
                  <a:solidFill>
                    <a:srgbClr val="000000"/>
                  </a:solidFill>
                  <a:latin typeface="Muli Black" panose="020B0604020202020204" charset="0"/>
                  <a:ea typeface="Nirmala UI" panose="020B0502040204020203" pitchFamily="34" charset="0"/>
                  <a:cs typeface="Nirmala UI" panose="020B0502040204020203" pitchFamily="34" charset="0"/>
                </a:rPr>
                <a:t>TC 128</a:t>
              </a:r>
            </a:p>
          </p:txBody>
        </p:sp>
        <p:sp>
          <p:nvSpPr>
            <p:cNvPr id="219" name="TextBox 82">
              <a:extLst>
                <a:ext uri="{FF2B5EF4-FFF2-40B4-BE49-F238E27FC236}">
                  <a16:creationId xmlns:a16="http://schemas.microsoft.com/office/drawing/2014/main" id="{7C695AF2-E7F8-29E7-E079-10EE77ECBC3F}"/>
                </a:ext>
              </a:extLst>
            </p:cNvPr>
            <p:cNvSpPr txBox="1"/>
            <p:nvPr/>
          </p:nvSpPr>
          <p:spPr>
            <a:xfrm>
              <a:off x="3940676" y="623279"/>
              <a:ext cx="2141676" cy="378824"/>
            </a:xfrm>
            <a:prstGeom prst="rect">
              <a:avLst/>
            </a:prstGeom>
          </p:spPr>
          <p:txBody>
            <a:bodyPr wrap="square" lIns="0" tIns="0" rIns="0" bIns="0" rtlCol="0" anchor="t">
              <a:spAutoFit/>
            </a:bodyPr>
            <a:lstStyle/>
            <a:p>
              <a:pPr algn="ctr">
                <a:lnSpc>
                  <a:spcPts val="2434"/>
                </a:lnSpc>
              </a:pPr>
              <a:r>
                <a:rPr lang="en-US" sz="1738" dirty="0">
                  <a:solidFill>
                    <a:srgbClr val="000000"/>
                  </a:solidFill>
                  <a:latin typeface="Muli Black" panose="020B0604020202020204" charset="0"/>
                </a:rPr>
                <a:t>Nam Hai Port</a:t>
              </a:r>
            </a:p>
          </p:txBody>
        </p:sp>
        <p:sp>
          <p:nvSpPr>
            <p:cNvPr id="220" name="TextBox 83">
              <a:extLst>
                <a:ext uri="{FF2B5EF4-FFF2-40B4-BE49-F238E27FC236}">
                  <a16:creationId xmlns:a16="http://schemas.microsoft.com/office/drawing/2014/main" id="{7FBE43E2-BA1B-0A69-A022-E04E16153D34}"/>
                </a:ext>
              </a:extLst>
            </p:cNvPr>
            <p:cNvSpPr txBox="1"/>
            <p:nvPr/>
          </p:nvSpPr>
          <p:spPr>
            <a:xfrm>
              <a:off x="5358704" y="1167067"/>
              <a:ext cx="1413115" cy="378823"/>
            </a:xfrm>
            <a:prstGeom prst="rect">
              <a:avLst/>
            </a:prstGeom>
          </p:spPr>
          <p:txBody>
            <a:bodyPr wrap="square" lIns="0" tIns="0" rIns="0" bIns="0" rtlCol="0" anchor="t">
              <a:spAutoFit/>
            </a:bodyPr>
            <a:lstStyle/>
            <a:p>
              <a:pPr algn="ctr">
                <a:lnSpc>
                  <a:spcPts val="2434"/>
                </a:lnSpc>
              </a:pPr>
              <a:r>
                <a:rPr lang="en-US" sz="1738" dirty="0">
                  <a:solidFill>
                    <a:srgbClr val="000000"/>
                  </a:solidFill>
                  <a:latin typeface="Muli Black" panose="020B0604020202020204" charset="0"/>
                </a:rPr>
                <a:t>Chua </a:t>
              </a:r>
              <a:r>
                <a:rPr lang="en-US" sz="1738" dirty="0" err="1">
                  <a:solidFill>
                    <a:srgbClr val="000000"/>
                  </a:solidFill>
                  <a:latin typeface="Muli Black" panose="020B0604020202020204" charset="0"/>
                </a:rPr>
                <a:t>Ve</a:t>
              </a:r>
              <a:endParaRPr lang="en-US" sz="1738" dirty="0">
                <a:solidFill>
                  <a:srgbClr val="000000"/>
                </a:solidFill>
                <a:latin typeface="Muli Black" panose="020B0604020202020204" charset="0"/>
              </a:endParaRPr>
            </a:p>
          </p:txBody>
        </p:sp>
        <p:sp>
          <p:nvSpPr>
            <p:cNvPr id="221" name="TextBox 84">
              <a:extLst>
                <a:ext uri="{FF2B5EF4-FFF2-40B4-BE49-F238E27FC236}">
                  <a16:creationId xmlns:a16="http://schemas.microsoft.com/office/drawing/2014/main" id="{F7C2109F-0104-C933-1BDE-939C70A13BA4}"/>
                </a:ext>
              </a:extLst>
            </p:cNvPr>
            <p:cNvSpPr txBox="1"/>
            <p:nvPr/>
          </p:nvSpPr>
          <p:spPr>
            <a:xfrm>
              <a:off x="8314327" y="5102805"/>
              <a:ext cx="1106416" cy="378823"/>
            </a:xfrm>
            <a:prstGeom prst="rect">
              <a:avLst/>
            </a:prstGeom>
          </p:spPr>
          <p:txBody>
            <a:bodyPr wrap="square" lIns="0" tIns="0" rIns="0" bIns="0" rtlCol="0" anchor="t">
              <a:spAutoFit/>
            </a:bodyPr>
            <a:lstStyle/>
            <a:p>
              <a:pPr algn="ctr">
                <a:lnSpc>
                  <a:spcPts val="2434"/>
                </a:lnSpc>
              </a:pPr>
              <a:r>
                <a:rPr lang="en-US" sz="1738" dirty="0">
                  <a:solidFill>
                    <a:srgbClr val="000000"/>
                  </a:solidFill>
                  <a:latin typeface="Muli Black" panose="020B0604020202020204" charset="0"/>
                </a:rPr>
                <a:t>TC 189</a:t>
              </a:r>
            </a:p>
          </p:txBody>
        </p:sp>
        <p:sp>
          <p:nvSpPr>
            <p:cNvPr id="222" name="TextBox 85">
              <a:extLst>
                <a:ext uri="{FF2B5EF4-FFF2-40B4-BE49-F238E27FC236}">
                  <a16:creationId xmlns:a16="http://schemas.microsoft.com/office/drawing/2014/main" id="{884100B5-F0EE-54D5-EC11-4621AA028AC9}"/>
                </a:ext>
              </a:extLst>
            </p:cNvPr>
            <p:cNvSpPr txBox="1"/>
            <p:nvPr/>
          </p:nvSpPr>
          <p:spPr>
            <a:xfrm>
              <a:off x="8419475" y="2078571"/>
              <a:ext cx="2057463" cy="378823"/>
            </a:xfrm>
            <a:prstGeom prst="rect">
              <a:avLst/>
            </a:prstGeom>
          </p:spPr>
          <p:txBody>
            <a:bodyPr wrap="square" lIns="0" tIns="0" rIns="0" bIns="0" rtlCol="0" anchor="t">
              <a:spAutoFit/>
            </a:bodyPr>
            <a:lstStyle/>
            <a:p>
              <a:pPr algn="ctr">
                <a:lnSpc>
                  <a:spcPts val="2434"/>
                </a:lnSpc>
              </a:pPr>
              <a:r>
                <a:rPr lang="en-US" sz="1738" dirty="0">
                  <a:solidFill>
                    <a:srgbClr val="000000"/>
                  </a:solidFill>
                  <a:latin typeface="Muli Black" panose="020B0604020202020204" charset="0"/>
                </a:rPr>
                <a:t>PTSC Dinh Vu</a:t>
              </a:r>
            </a:p>
          </p:txBody>
        </p:sp>
        <p:sp>
          <p:nvSpPr>
            <p:cNvPr id="223" name="TextBox 86">
              <a:extLst>
                <a:ext uri="{FF2B5EF4-FFF2-40B4-BE49-F238E27FC236}">
                  <a16:creationId xmlns:a16="http://schemas.microsoft.com/office/drawing/2014/main" id="{736AAD01-3DE9-EAAB-4CEE-ED38FF10A0A7}"/>
                </a:ext>
              </a:extLst>
            </p:cNvPr>
            <p:cNvSpPr txBox="1"/>
            <p:nvPr/>
          </p:nvSpPr>
          <p:spPr>
            <a:xfrm>
              <a:off x="9266852" y="3034331"/>
              <a:ext cx="1854747" cy="353410"/>
            </a:xfrm>
            <a:prstGeom prst="rect">
              <a:avLst/>
            </a:prstGeom>
          </p:spPr>
          <p:txBody>
            <a:bodyPr wrap="square" lIns="0" tIns="0" rIns="0" bIns="0" rtlCol="0" anchor="t">
              <a:spAutoFit/>
            </a:bodyPr>
            <a:lstStyle/>
            <a:p>
              <a:pPr algn="ctr">
                <a:lnSpc>
                  <a:spcPts val="2434"/>
                </a:lnSpc>
              </a:pPr>
              <a:r>
                <a:rPr lang="en-US" sz="1738" dirty="0">
                  <a:solidFill>
                    <a:srgbClr val="000000"/>
                  </a:solidFill>
                  <a:latin typeface="Muli Black" panose="020B0604020202020204" charset="0"/>
                </a:rPr>
                <a:t>Dinh Vu Port</a:t>
              </a:r>
            </a:p>
          </p:txBody>
        </p:sp>
        <p:sp>
          <p:nvSpPr>
            <p:cNvPr id="224" name="TextBox 87">
              <a:extLst>
                <a:ext uri="{FF2B5EF4-FFF2-40B4-BE49-F238E27FC236}">
                  <a16:creationId xmlns:a16="http://schemas.microsoft.com/office/drawing/2014/main" id="{D577A08E-B979-3D81-6AB3-DD91EDD77A00}"/>
                </a:ext>
              </a:extLst>
            </p:cNvPr>
            <p:cNvSpPr txBox="1"/>
            <p:nvPr/>
          </p:nvSpPr>
          <p:spPr>
            <a:xfrm>
              <a:off x="9012711" y="5897514"/>
              <a:ext cx="2083266" cy="353410"/>
            </a:xfrm>
            <a:prstGeom prst="rect">
              <a:avLst/>
            </a:prstGeom>
          </p:spPr>
          <p:txBody>
            <a:bodyPr wrap="square" lIns="0" tIns="0" rIns="0" bIns="0" rtlCol="0" anchor="t">
              <a:spAutoFit/>
            </a:bodyPr>
            <a:lstStyle/>
            <a:p>
              <a:pPr algn="ctr">
                <a:lnSpc>
                  <a:spcPts val="2434"/>
                </a:lnSpc>
              </a:pPr>
              <a:r>
                <a:rPr lang="en-US" sz="1738" dirty="0">
                  <a:solidFill>
                    <a:srgbClr val="000000"/>
                  </a:solidFill>
                  <a:latin typeface="Muli Black" panose="020B0604020202020204" charset="0"/>
                </a:rPr>
                <a:t>Tan Vu Port</a:t>
              </a:r>
            </a:p>
          </p:txBody>
        </p:sp>
        <p:sp>
          <p:nvSpPr>
            <p:cNvPr id="225" name="TextBox 88">
              <a:extLst>
                <a:ext uri="{FF2B5EF4-FFF2-40B4-BE49-F238E27FC236}">
                  <a16:creationId xmlns:a16="http://schemas.microsoft.com/office/drawing/2014/main" id="{83C0FD7B-695B-D1C2-E61B-6C9CC713C838}"/>
                </a:ext>
              </a:extLst>
            </p:cNvPr>
            <p:cNvSpPr txBox="1"/>
            <p:nvPr/>
          </p:nvSpPr>
          <p:spPr>
            <a:xfrm>
              <a:off x="9400333" y="3563385"/>
              <a:ext cx="3078882" cy="353410"/>
            </a:xfrm>
            <a:prstGeom prst="rect">
              <a:avLst/>
            </a:prstGeom>
          </p:spPr>
          <p:txBody>
            <a:bodyPr wrap="square" lIns="0" tIns="0" rIns="0" bIns="0" rtlCol="0" anchor="t">
              <a:spAutoFit/>
            </a:bodyPr>
            <a:lstStyle/>
            <a:p>
              <a:pPr algn="ctr">
                <a:lnSpc>
                  <a:spcPts val="2434"/>
                </a:lnSpc>
              </a:pPr>
              <a:r>
                <a:rPr lang="en-US" sz="1738" dirty="0">
                  <a:solidFill>
                    <a:srgbClr val="000000"/>
                  </a:solidFill>
                  <a:latin typeface="Muli Black" panose="020B0604020202020204" charset="0"/>
                </a:rPr>
                <a:t>Nam Hai Dinh Vu</a:t>
              </a:r>
            </a:p>
          </p:txBody>
        </p:sp>
        <p:sp>
          <p:nvSpPr>
            <p:cNvPr id="227" name="TextBox 90">
              <a:extLst>
                <a:ext uri="{FF2B5EF4-FFF2-40B4-BE49-F238E27FC236}">
                  <a16:creationId xmlns:a16="http://schemas.microsoft.com/office/drawing/2014/main" id="{A9EA7632-0418-9018-FD36-B2CF7D02BED0}"/>
                </a:ext>
              </a:extLst>
            </p:cNvPr>
            <p:cNvSpPr txBox="1"/>
            <p:nvPr/>
          </p:nvSpPr>
          <p:spPr>
            <a:xfrm>
              <a:off x="11449560" y="4617641"/>
              <a:ext cx="2491366" cy="353410"/>
            </a:xfrm>
            <a:prstGeom prst="rect">
              <a:avLst/>
            </a:prstGeom>
          </p:spPr>
          <p:txBody>
            <a:bodyPr wrap="square" lIns="0" tIns="0" rIns="0" bIns="0" rtlCol="0" anchor="t">
              <a:spAutoFit/>
            </a:bodyPr>
            <a:lstStyle/>
            <a:p>
              <a:pPr algn="ctr">
                <a:lnSpc>
                  <a:spcPts val="2434"/>
                </a:lnSpc>
              </a:pPr>
              <a:r>
                <a:rPr lang="en-US" sz="1738" dirty="0">
                  <a:solidFill>
                    <a:srgbClr val="000000"/>
                  </a:solidFill>
                  <a:latin typeface="Muli Black" panose="020B0604020202020204" charset="0"/>
                </a:rPr>
                <a:t>Nam Dinh Vu</a:t>
              </a:r>
            </a:p>
          </p:txBody>
        </p:sp>
        <p:sp>
          <p:nvSpPr>
            <p:cNvPr id="228" name="TextBox 91">
              <a:extLst>
                <a:ext uri="{FF2B5EF4-FFF2-40B4-BE49-F238E27FC236}">
                  <a16:creationId xmlns:a16="http://schemas.microsoft.com/office/drawing/2014/main" id="{C9AA940F-745F-5DD1-C69E-AA54AD461952}"/>
                </a:ext>
              </a:extLst>
            </p:cNvPr>
            <p:cNvSpPr txBox="1"/>
            <p:nvPr/>
          </p:nvSpPr>
          <p:spPr>
            <a:xfrm>
              <a:off x="4589583" y="3344127"/>
              <a:ext cx="1625768" cy="378823"/>
            </a:xfrm>
            <a:prstGeom prst="rect">
              <a:avLst/>
            </a:prstGeom>
          </p:spPr>
          <p:txBody>
            <a:bodyPr wrap="square" lIns="0" tIns="0" rIns="0" bIns="0" rtlCol="0" anchor="t">
              <a:spAutoFit/>
            </a:bodyPr>
            <a:lstStyle/>
            <a:p>
              <a:pPr algn="ctr">
                <a:lnSpc>
                  <a:spcPts val="2434"/>
                </a:lnSpc>
              </a:pPr>
              <a:r>
                <a:rPr lang="en-US" sz="1738" dirty="0" err="1">
                  <a:solidFill>
                    <a:srgbClr val="000000"/>
                  </a:solidFill>
                  <a:latin typeface="Muli Black" panose="020B0604020202020204" charset="0"/>
                </a:rPr>
                <a:t>Transvina</a:t>
              </a:r>
              <a:endParaRPr lang="en-US" sz="1738" dirty="0">
                <a:solidFill>
                  <a:srgbClr val="000000"/>
                </a:solidFill>
                <a:latin typeface="Muli Black" panose="020B0604020202020204" charset="0"/>
              </a:endParaRPr>
            </a:p>
          </p:txBody>
        </p:sp>
        <p:sp>
          <p:nvSpPr>
            <p:cNvPr id="229" name="TextBox 92">
              <a:extLst>
                <a:ext uri="{FF2B5EF4-FFF2-40B4-BE49-F238E27FC236}">
                  <a16:creationId xmlns:a16="http://schemas.microsoft.com/office/drawing/2014/main" id="{B911A752-7F6E-A15F-B135-C819186C0805}"/>
                </a:ext>
              </a:extLst>
            </p:cNvPr>
            <p:cNvSpPr txBox="1"/>
            <p:nvPr/>
          </p:nvSpPr>
          <p:spPr>
            <a:xfrm>
              <a:off x="10997350" y="4118248"/>
              <a:ext cx="998920" cy="378823"/>
            </a:xfrm>
            <a:prstGeom prst="rect">
              <a:avLst/>
            </a:prstGeom>
          </p:spPr>
          <p:txBody>
            <a:bodyPr wrap="square" lIns="0" tIns="0" rIns="0" bIns="0" rtlCol="0" anchor="t">
              <a:spAutoFit/>
            </a:bodyPr>
            <a:lstStyle/>
            <a:p>
              <a:pPr algn="ctr">
                <a:lnSpc>
                  <a:spcPts val="2434"/>
                </a:lnSpc>
              </a:pPr>
              <a:r>
                <a:rPr lang="en-US" sz="1738" dirty="0" err="1">
                  <a:solidFill>
                    <a:srgbClr val="000000"/>
                  </a:solidFill>
                  <a:latin typeface="Muli Black" panose="020B0604020202020204" charset="0"/>
                </a:rPr>
                <a:t>Mipec</a:t>
              </a:r>
              <a:endParaRPr lang="en-US" sz="1738" dirty="0">
                <a:solidFill>
                  <a:srgbClr val="000000"/>
                </a:solidFill>
                <a:latin typeface="Muli Black" panose="020B0604020202020204" charset="0"/>
              </a:endParaRPr>
            </a:p>
          </p:txBody>
        </p:sp>
        <p:sp>
          <p:nvSpPr>
            <p:cNvPr id="230" name="TextBox 93">
              <a:extLst>
                <a:ext uri="{FF2B5EF4-FFF2-40B4-BE49-F238E27FC236}">
                  <a16:creationId xmlns:a16="http://schemas.microsoft.com/office/drawing/2014/main" id="{8BBFBB0E-24E4-B147-8C75-E0FFCB929A27}"/>
                </a:ext>
              </a:extLst>
            </p:cNvPr>
            <p:cNvSpPr txBox="1"/>
            <p:nvPr/>
          </p:nvSpPr>
          <p:spPr>
            <a:xfrm>
              <a:off x="5416967" y="3904795"/>
              <a:ext cx="1511033" cy="789191"/>
            </a:xfrm>
            <a:prstGeom prst="rect">
              <a:avLst/>
            </a:prstGeom>
          </p:spPr>
          <p:txBody>
            <a:bodyPr lIns="0" tIns="0" rIns="0" bIns="0" rtlCol="0" anchor="t">
              <a:spAutoFit/>
            </a:bodyPr>
            <a:lstStyle/>
            <a:p>
              <a:pPr algn="ctr">
                <a:lnSpc>
                  <a:spcPts val="2434"/>
                </a:lnSpc>
              </a:pPr>
              <a:r>
                <a:rPr lang="en-US" sz="1738" dirty="0">
                  <a:solidFill>
                    <a:srgbClr val="000000"/>
                  </a:solidFill>
                  <a:latin typeface="Muli Black" panose="020B0604020202020204" charset="0"/>
                </a:rPr>
                <a:t>Green Port</a:t>
              </a:r>
            </a:p>
          </p:txBody>
        </p:sp>
        <p:sp>
          <p:nvSpPr>
            <p:cNvPr id="231" name="TextBox 94">
              <a:extLst>
                <a:ext uri="{FF2B5EF4-FFF2-40B4-BE49-F238E27FC236}">
                  <a16:creationId xmlns:a16="http://schemas.microsoft.com/office/drawing/2014/main" id="{181E6884-72D8-1A39-5EA4-631AAA034045}"/>
                </a:ext>
              </a:extLst>
            </p:cNvPr>
            <p:cNvSpPr txBox="1"/>
            <p:nvPr/>
          </p:nvSpPr>
          <p:spPr>
            <a:xfrm>
              <a:off x="3984916" y="2848787"/>
              <a:ext cx="1498828" cy="378823"/>
            </a:xfrm>
            <a:prstGeom prst="rect">
              <a:avLst/>
            </a:prstGeom>
          </p:spPr>
          <p:txBody>
            <a:bodyPr wrap="square" lIns="0" tIns="0" rIns="0" bIns="0" rtlCol="0" anchor="t">
              <a:spAutoFit/>
            </a:bodyPr>
            <a:lstStyle/>
            <a:p>
              <a:pPr algn="ctr">
                <a:lnSpc>
                  <a:spcPts val="2434"/>
                </a:lnSpc>
              </a:pPr>
              <a:r>
                <a:rPr lang="en-US" sz="1738" dirty="0">
                  <a:solidFill>
                    <a:srgbClr val="000000"/>
                  </a:solidFill>
                  <a:latin typeface="Muli Black" panose="020B0604020202020204" charset="0"/>
                </a:rPr>
                <a:t>Doan </a:t>
              </a:r>
              <a:r>
                <a:rPr lang="en-US" sz="1738" dirty="0" err="1">
                  <a:solidFill>
                    <a:srgbClr val="000000"/>
                  </a:solidFill>
                  <a:latin typeface="Muli Black" panose="020B0604020202020204" charset="0"/>
                </a:rPr>
                <a:t>Xa</a:t>
              </a:r>
              <a:endParaRPr lang="en-US" sz="1738" dirty="0">
                <a:solidFill>
                  <a:srgbClr val="000000"/>
                </a:solidFill>
                <a:latin typeface="Muli Black" panose="020B0604020202020204" charset="0"/>
              </a:endParaRPr>
            </a:p>
          </p:txBody>
        </p:sp>
        <p:sp>
          <p:nvSpPr>
            <p:cNvPr id="232" name="TextBox 95">
              <a:extLst>
                <a:ext uri="{FF2B5EF4-FFF2-40B4-BE49-F238E27FC236}">
                  <a16:creationId xmlns:a16="http://schemas.microsoft.com/office/drawing/2014/main" id="{05F5A91E-3942-CACF-92DE-51646D976D83}"/>
                </a:ext>
              </a:extLst>
            </p:cNvPr>
            <p:cNvSpPr txBox="1"/>
            <p:nvPr/>
          </p:nvSpPr>
          <p:spPr>
            <a:xfrm>
              <a:off x="10125013" y="6517525"/>
              <a:ext cx="1941927" cy="353410"/>
            </a:xfrm>
            <a:prstGeom prst="rect">
              <a:avLst/>
            </a:prstGeom>
          </p:spPr>
          <p:txBody>
            <a:bodyPr wrap="square" lIns="0" tIns="0" rIns="0" bIns="0" rtlCol="0" anchor="t">
              <a:spAutoFit/>
            </a:bodyPr>
            <a:lstStyle/>
            <a:p>
              <a:pPr algn="ctr">
                <a:lnSpc>
                  <a:spcPts val="2434"/>
                </a:lnSpc>
              </a:pPr>
              <a:r>
                <a:rPr lang="en-US" sz="1738" dirty="0">
                  <a:solidFill>
                    <a:srgbClr val="000000"/>
                  </a:solidFill>
                  <a:latin typeface="Muli Black" panose="020B0604020202020204" charset="0"/>
                </a:rPr>
                <a:t>VIP Green Port</a:t>
              </a:r>
            </a:p>
          </p:txBody>
        </p:sp>
        <p:sp>
          <p:nvSpPr>
            <p:cNvPr id="201" name="TextBox 58">
              <a:extLst>
                <a:ext uri="{FF2B5EF4-FFF2-40B4-BE49-F238E27FC236}">
                  <a16:creationId xmlns:a16="http://schemas.microsoft.com/office/drawing/2014/main" id="{A41A3BC5-85F1-30D3-6A69-BD293F4BC78E}"/>
                </a:ext>
              </a:extLst>
            </p:cNvPr>
            <p:cNvSpPr txBox="1"/>
            <p:nvPr/>
          </p:nvSpPr>
          <p:spPr>
            <a:xfrm>
              <a:off x="12310802" y="5668060"/>
              <a:ext cx="424410" cy="383639"/>
            </a:xfrm>
            <a:prstGeom prst="rect">
              <a:avLst/>
            </a:prstGeom>
          </p:spPr>
          <p:txBody>
            <a:bodyPr lIns="0" tIns="0" rIns="0" bIns="0" rtlCol="0" anchor="t">
              <a:spAutoFit/>
            </a:bodyPr>
            <a:lstStyle/>
            <a:p>
              <a:pPr algn="ctr">
                <a:lnSpc>
                  <a:spcPts val="2452"/>
                </a:lnSpc>
              </a:pPr>
              <a:r>
                <a:rPr lang="en-US" sz="1752" dirty="0">
                  <a:solidFill>
                    <a:srgbClr val="FFFFFF"/>
                  </a:solidFill>
                  <a:latin typeface="Muli Bold"/>
                </a:rPr>
                <a:t>16</a:t>
              </a:r>
            </a:p>
          </p:txBody>
        </p:sp>
        <p:pic>
          <p:nvPicPr>
            <p:cNvPr id="216" name="Picture 79">
              <a:extLst>
                <a:ext uri="{FF2B5EF4-FFF2-40B4-BE49-F238E27FC236}">
                  <a16:creationId xmlns:a16="http://schemas.microsoft.com/office/drawing/2014/main" id="{1938497B-EB0E-3553-8090-F26CEA854E1B}"/>
                </a:ext>
              </a:extLst>
            </p:cNvPr>
            <p:cNvPicPr>
              <a:picLocks noChangeAspect="1"/>
            </p:cNvPicPr>
            <p:nvPr/>
          </p:nvPicPr>
          <p:blipFill>
            <a:blip r:embed="rId3"/>
            <a:srcRect/>
            <a:stretch>
              <a:fillRect/>
            </a:stretch>
          </p:blipFill>
          <p:spPr>
            <a:xfrm>
              <a:off x="19763044" y="7009762"/>
              <a:ext cx="1503122" cy="526914"/>
            </a:xfrm>
            <a:prstGeom prst="rect">
              <a:avLst/>
            </a:prstGeom>
          </p:spPr>
        </p:pic>
      </p:grpSp>
      <p:sp>
        <p:nvSpPr>
          <p:cNvPr id="130" name="Freeform 22">
            <a:extLst>
              <a:ext uri="{FF2B5EF4-FFF2-40B4-BE49-F238E27FC236}">
                <a16:creationId xmlns:a16="http://schemas.microsoft.com/office/drawing/2014/main" id="{E00EB24B-FFD3-012F-04BC-1FA37797A939}"/>
              </a:ext>
            </a:extLst>
          </p:cNvPr>
          <p:cNvSpPr/>
          <p:nvPr/>
        </p:nvSpPr>
        <p:spPr>
          <a:xfrm>
            <a:off x="16111676" y="6651099"/>
            <a:ext cx="448988" cy="46335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332B8"/>
          </a:solidFill>
        </p:spPr>
      </p:sp>
      <p:sp>
        <p:nvSpPr>
          <p:cNvPr id="131" name="TextBox 23">
            <a:extLst>
              <a:ext uri="{FF2B5EF4-FFF2-40B4-BE49-F238E27FC236}">
                <a16:creationId xmlns:a16="http://schemas.microsoft.com/office/drawing/2014/main" id="{C5691FE6-B2E1-C3C3-5EB8-388AC19B24AC}"/>
              </a:ext>
            </a:extLst>
          </p:cNvPr>
          <p:cNvSpPr txBox="1"/>
          <p:nvPr/>
        </p:nvSpPr>
        <p:spPr>
          <a:xfrm>
            <a:off x="16111676" y="6721264"/>
            <a:ext cx="410914" cy="291618"/>
          </a:xfrm>
          <a:prstGeom prst="rect">
            <a:avLst/>
          </a:prstGeom>
        </p:spPr>
        <p:txBody>
          <a:bodyPr wrap="square" lIns="0" tIns="0" rIns="0" bIns="0" rtlCol="0" anchor="t">
            <a:spAutoFit/>
          </a:bodyPr>
          <a:lstStyle/>
          <a:p>
            <a:pPr algn="ctr">
              <a:lnSpc>
                <a:spcPts val="2452"/>
              </a:lnSpc>
            </a:pPr>
            <a:r>
              <a:rPr lang="en-US" sz="1752" dirty="0">
                <a:solidFill>
                  <a:srgbClr val="FFFFFF"/>
                </a:solidFill>
                <a:latin typeface="Muli Bold"/>
              </a:rPr>
              <a:t>17</a:t>
            </a:r>
          </a:p>
        </p:txBody>
      </p:sp>
      <p:sp>
        <p:nvSpPr>
          <p:cNvPr id="129" name="Title 1">
            <a:extLst>
              <a:ext uri="{FF2B5EF4-FFF2-40B4-BE49-F238E27FC236}">
                <a16:creationId xmlns:a16="http://schemas.microsoft.com/office/drawing/2014/main" id="{4DE8BF7E-43FB-ED9B-C82A-B2FB8D5F2F95}"/>
              </a:ext>
            </a:extLst>
          </p:cNvPr>
          <p:cNvSpPr txBox="1">
            <a:spLocks/>
          </p:cNvSpPr>
          <p:nvPr/>
        </p:nvSpPr>
        <p:spPr bwMode="auto">
          <a:xfrm>
            <a:off x="2669484" y="190787"/>
            <a:ext cx="13998848" cy="646331"/>
          </a:xfrm>
          <a:prstGeom prst="rect">
            <a:avLst/>
          </a:prstGeom>
          <a:noFill/>
          <a:ln w="9525">
            <a:noFill/>
            <a:miter lim="800000"/>
            <a:headEnd/>
            <a:tailEnd/>
          </a:ln>
        </p:spPr>
        <p:txBody>
          <a:bodyPr wrap="square">
            <a:spAutoFit/>
          </a:bodyPr>
          <a:lstStyle/>
          <a:p>
            <a:pPr>
              <a:defRPr/>
            </a:pPr>
            <a:r>
              <a:rPr lang="en-US" altLang="en-US" sz="3600" b="1" dirty="0">
                <a:latin typeface="+mj-lt"/>
                <a:cs typeface="Times New Roman" panose="02020603050405020304" pitchFamily="18" charset="0"/>
              </a:rPr>
              <a:t>Container Terminals in Hai </a:t>
            </a:r>
            <a:r>
              <a:rPr lang="en-US" altLang="en-US" sz="3600" b="1" dirty="0" err="1">
                <a:latin typeface="+mj-lt"/>
                <a:cs typeface="Times New Roman" panose="02020603050405020304" pitchFamily="18" charset="0"/>
              </a:rPr>
              <a:t>Phong</a:t>
            </a:r>
            <a:r>
              <a:rPr lang="en-US" altLang="en-US" sz="3600" b="1" dirty="0">
                <a:latin typeface="+mj-lt"/>
                <a:cs typeface="Times New Roman" panose="02020603050405020304" pitchFamily="18" charset="0"/>
              </a:rPr>
              <a:t> + throughput volume in 2022</a:t>
            </a:r>
          </a:p>
        </p:txBody>
      </p:sp>
      <p:pic>
        <p:nvPicPr>
          <p:cNvPr id="2" name="Picture 1">
            <a:extLst>
              <a:ext uri="{FF2B5EF4-FFF2-40B4-BE49-F238E27FC236}">
                <a16:creationId xmlns:a16="http://schemas.microsoft.com/office/drawing/2014/main" id="{5FD040B6-2CF5-2B43-0479-9EB17BCF0F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1" y="90094"/>
            <a:ext cx="1828799" cy="885776"/>
          </a:xfrm>
          <a:prstGeom prst="rect">
            <a:avLst/>
          </a:prstGeom>
        </p:spPr>
      </p:pic>
      <p:cxnSp>
        <p:nvCxnSpPr>
          <p:cNvPr id="3" name="Straight Connector 2">
            <a:extLst>
              <a:ext uri="{FF2B5EF4-FFF2-40B4-BE49-F238E27FC236}">
                <a16:creationId xmlns:a16="http://schemas.microsoft.com/office/drawing/2014/main" id="{AA5640F7-64B6-CA19-DC43-E9A996A2E16B}"/>
              </a:ext>
            </a:extLst>
          </p:cNvPr>
          <p:cNvCxnSpPr>
            <a:cxnSpLocks/>
          </p:cNvCxnSpPr>
          <p:nvPr/>
        </p:nvCxnSpPr>
        <p:spPr>
          <a:xfrm>
            <a:off x="0" y="975871"/>
            <a:ext cx="18288000"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5F1EAC6-99A4-F520-9D5B-824539BD932A}"/>
              </a:ext>
            </a:extLst>
          </p:cNvPr>
          <p:cNvSpPr txBox="1"/>
          <p:nvPr/>
        </p:nvSpPr>
        <p:spPr>
          <a:xfrm>
            <a:off x="17487900" y="381132"/>
            <a:ext cx="609600" cy="369332"/>
          </a:xfrm>
          <a:prstGeom prst="rect">
            <a:avLst/>
          </a:prstGeom>
          <a:noFill/>
        </p:spPr>
        <p:txBody>
          <a:bodyPr wrap="square" rtlCol="0">
            <a:spAutoFit/>
          </a:bodyPr>
          <a:lstStyle/>
          <a:p>
            <a:fld id="{04625842-8E30-480D-915C-0F23812B9802}" type="slidenum">
              <a:rPr kumimoji="1" lang="ja-JP" altLang="en-US" smtClean="0"/>
              <a:t>14</a:t>
            </a:fld>
            <a:endParaRPr kumimoji="1" lang="ja-JP" altLang="en-US" dirty="0"/>
          </a:p>
        </p:txBody>
      </p:sp>
      <p:grpSp>
        <p:nvGrpSpPr>
          <p:cNvPr id="10" name="Group 9">
            <a:extLst>
              <a:ext uri="{FF2B5EF4-FFF2-40B4-BE49-F238E27FC236}">
                <a16:creationId xmlns:a16="http://schemas.microsoft.com/office/drawing/2014/main" id="{760BF9A3-D3A1-B554-1781-04CEB67ECE81}"/>
              </a:ext>
            </a:extLst>
          </p:cNvPr>
          <p:cNvGrpSpPr/>
          <p:nvPr/>
        </p:nvGrpSpPr>
        <p:grpSpPr>
          <a:xfrm>
            <a:off x="13513672" y="1210808"/>
            <a:ext cx="4109865" cy="2864801"/>
            <a:chOff x="12109979" y="1170406"/>
            <a:chExt cx="4109865" cy="3147527"/>
          </a:xfrm>
        </p:grpSpPr>
        <p:grpSp>
          <p:nvGrpSpPr>
            <p:cNvPr id="250" name="Group 96">
              <a:extLst>
                <a:ext uri="{FF2B5EF4-FFF2-40B4-BE49-F238E27FC236}">
                  <a16:creationId xmlns:a16="http://schemas.microsoft.com/office/drawing/2014/main" id="{528F21D7-A526-A01F-26EC-35B12C80C4B4}"/>
                </a:ext>
              </a:extLst>
            </p:cNvPr>
            <p:cNvGrpSpPr/>
            <p:nvPr/>
          </p:nvGrpSpPr>
          <p:grpSpPr>
            <a:xfrm>
              <a:off x="12109979" y="1170406"/>
              <a:ext cx="4109865" cy="3147527"/>
              <a:chOff x="0" y="0"/>
              <a:chExt cx="5479820" cy="5278821"/>
            </a:xfrm>
          </p:grpSpPr>
          <p:grpSp>
            <p:nvGrpSpPr>
              <p:cNvPr id="251" name="Group 97">
                <a:extLst>
                  <a:ext uri="{FF2B5EF4-FFF2-40B4-BE49-F238E27FC236}">
                    <a16:creationId xmlns:a16="http://schemas.microsoft.com/office/drawing/2014/main" id="{116F340D-3FE6-B886-A16F-2D75E52D6265}"/>
                  </a:ext>
                </a:extLst>
              </p:cNvPr>
              <p:cNvGrpSpPr/>
              <p:nvPr/>
            </p:nvGrpSpPr>
            <p:grpSpPr>
              <a:xfrm>
                <a:off x="0" y="0"/>
                <a:ext cx="5455226" cy="5278821"/>
                <a:chOff x="0" y="0"/>
                <a:chExt cx="2816968" cy="2725876"/>
              </a:xfrm>
            </p:grpSpPr>
            <p:sp>
              <p:nvSpPr>
                <p:cNvPr id="272" name="Freeform 98">
                  <a:extLst>
                    <a:ext uri="{FF2B5EF4-FFF2-40B4-BE49-F238E27FC236}">
                      <a16:creationId xmlns:a16="http://schemas.microsoft.com/office/drawing/2014/main" id="{385A77C1-9059-312D-1562-CCA2ACDB48CA}"/>
                    </a:ext>
                  </a:extLst>
                </p:cNvPr>
                <p:cNvSpPr/>
                <p:nvPr/>
              </p:nvSpPr>
              <p:spPr>
                <a:xfrm>
                  <a:off x="48260" y="48260"/>
                  <a:ext cx="2768708" cy="2677616"/>
                </a:xfrm>
                <a:custGeom>
                  <a:avLst/>
                  <a:gdLst/>
                  <a:ahLst/>
                  <a:cxnLst/>
                  <a:rect l="l" t="t" r="r" b="b"/>
                  <a:pathLst>
                    <a:path w="2768708" h="2677616">
                      <a:moveTo>
                        <a:pt x="0" y="0"/>
                      </a:moveTo>
                      <a:lnTo>
                        <a:pt x="2768708" y="0"/>
                      </a:lnTo>
                      <a:lnTo>
                        <a:pt x="2768708" y="2677616"/>
                      </a:lnTo>
                      <a:lnTo>
                        <a:pt x="0" y="2677616"/>
                      </a:lnTo>
                      <a:close/>
                    </a:path>
                  </a:pathLst>
                </a:custGeom>
                <a:solidFill>
                  <a:srgbClr val="28242B"/>
                </a:solidFill>
              </p:spPr>
            </p:sp>
            <p:sp>
              <p:nvSpPr>
                <p:cNvPr id="273" name="Freeform 99">
                  <a:extLst>
                    <a:ext uri="{FF2B5EF4-FFF2-40B4-BE49-F238E27FC236}">
                      <a16:creationId xmlns:a16="http://schemas.microsoft.com/office/drawing/2014/main" id="{AD6EDA27-0FAE-37B6-DB75-BA8ABA21DD68}"/>
                    </a:ext>
                  </a:extLst>
                </p:cNvPr>
                <p:cNvSpPr/>
                <p:nvPr/>
              </p:nvSpPr>
              <p:spPr>
                <a:xfrm>
                  <a:off x="6350" y="6350"/>
                  <a:ext cx="2768708" cy="2677616"/>
                </a:xfrm>
                <a:custGeom>
                  <a:avLst/>
                  <a:gdLst/>
                  <a:ahLst/>
                  <a:cxnLst/>
                  <a:rect l="l" t="t" r="r" b="b"/>
                  <a:pathLst>
                    <a:path w="2768708" h="2677616">
                      <a:moveTo>
                        <a:pt x="0" y="0"/>
                      </a:moveTo>
                      <a:lnTo>
                        <a:pt x="2768708" y="0"/>
                      </a:lnTo>
                      <a:lnTo>
                        <a:pt x="2768708" y="2677616"/>
                      </a:lnTo>
                      <a:lnTo>
                        <a:pt x="0" y="2677616"/>
                      </a:lnTo>
                      <a:close/>
                    </a:path>
                  </a:pathLst>
                </a:custGeom>
                <a:solidFill>
                  <a:srgbClr val="53BBF8"/>
                </a:solidFill>
              </p:spPr>
            </p:sp>
            <p:sp>
              <p:nvSpPr>
                <p:cNvPr id="274" name="Freeform 100">
                  <a:extLst>
                    <a:ext uri="{FF2B5EF4-FFF2-40B4-BE49-F238E27FC236}">
                      <a16:creationId xmlns:a16="http://schemas.microsoft.com/office/drawing/2014/main" id="{3E9AF95B-AC16-47C4-BB13-CCCB212E51D7}"/>
                    </a:ext>
                  </a:extLst>
                </p:cNvPr>
                <p:cNvSpPr/>
                <p:nvPr/>
              </p:nvSpPr>
              <p:spPr>
                <a:xfrm>
                  <a:off x="0" y="0"/>
                  <a:ext cx="2781408" cy="2690316"/>
                </a:xfrm>
                <a:custGeom>
                  <a:avLst/>
                  <a:gdLst/>
                  <a:ahLst/>
                  <a:cxnLst/>
                  <a:rect l="l" t="t" r="r" b="b"/>
                  <a:pathLst>
                    <a:path w="2781408" h="2690316">
                      <a:moveTo>
                        <a:pt x="2781408" y="2690316"/>
                      </a:moveTo>
                      <a:lnTo>
                        <a:pt x="0" y="2690316"/>
                      </a:lnTo>
                      <a:lnTo>
                        <a:pt x="0" y="0"/>
                      </a:lnTo>
                      <a:lnTo>
                        <a:pt x="2781408" y="0"/>
                      </a:lnTo>
                      <a:lnTo>
                        <a:pt x="2781408" y="2690316"/>
                      </a:lnTo>
                      <a:close/>
                      <a:moveTo>
                        <a:pt x="12700" y="2677616"/>
                      </a:moveTo>
                      <a:lnTo>
                        <a:pt x="2768708" y="2677616"/>
                      </a:lnTo>
                      <a:lnTo>
                        <a:pt x="2768708" y="12700"/>
                      </a:lnTo>
                      <a:lnTo>
                        <a:pt x="12700" y="12700"/>
                      </a:lnTo>
                      <a:lnTo>
                        <a:pt x="12700" y="2677616"/>
                      </a:lnTo>
                      <a:close/>
                    </a:path>
                  </a:pathLst>
                </a:custGeom>
                <a:solidFill>
                  <a:srgbClr val="77838D"/>
                </a:solidFill>
              </p:spPr>
            </p:sp>
          </p:grpSp>
          <p:sp>
            <p:nvSpPr>
              <p:cNvPr id="268" name="Freeform 105">
                <a:extLst>
                  <a:ext uri="{FF2B5EF4-FFF2-40B4-BE49-F238E27FC236}">
                    <a16:creationId xmlns:a16="http://schemas.microsoft.com/office/drawing/2014/main" id="{9F5B0D18-3E3C-D94D-C39B-AA244BA26B7B}"/>
                  </a:ext>
                </a:extLst>
              </p:cNvPr>
              <p:cNvSpPr/>
              <p:nvPr/>
            </p:nvSpPr>
            <p:spPr>
              <a:xfrm>
                <a:off x="246380" y="1399175"/>
                <a:ext cx="742003" cy="709694"/>
              </a:xfrm>
              <a:custGeom>
                <a:avLst/>
                <a:gdLst/>
                <a:ahLst/>
                <a:cxnLst/>
                <a:rect l="l" t="t" r="r" b="b"/>
                <a:pathLst>
                  <a:path w="6487727" h="6205220">
                    <a:moveTo>
                      <a:pt x="0" y="0"/>
                    </a:moveTo>
                    <a:lnTo>
                      <a:pt x="6487727" y="0"/>
                    </a:lnTo>
                    <a:lnTo>
                      <a:pt x="6487727" y="6205220"/>
                    </a:lnTo>
                    <a:lnTo>
                      <a:pt x="0" y="6205220"/>
                    </a:lnTo>
                    <a:lnTo>
                      <a:pt x="0" y="0"/>
                    </a:lnTo>
                    <a:close/>
                  </a:path>
                </a:pathLst>
              </a:custGeom>
              <a:noFill/>
              <a:ln>
                <a:noFill/>
              </a:ln>
            </p:spPr>
          </p:sp>
          <p:sp>
            <p:nvSpPr>
              <p:cNvPr id="266" name="Freeform 108">
                <a:extLst>
                  <a:ext uri="{FF2B5EF4-FFF2-40B4-BE49-F238E27FC236}">
                    <a16:creationId xmlns:a16="http://schemas.microsoft.com/office/drawing/2014/main" id="{77D2AF71-067B-AB34-391E-44DF9D7C46CD}"/>
                  </a:ext>
                </a:extLst>
              </p:cNvPr>
              <p:cNvSpPr/>
              <p:nvPr/>
            </p:nvSpPr>
            <p:spPr>
              <a:xfrm>
                <a:off x="246380" y="2263338"/>
                <a:ext cx="742003" cy="709694"/>
              </a:xfrm>
              <a:custGeom>
                <a:avLst/>
                <a:gdLst/>
                <a:ahLst/>
                <a:cxnLst/>
                <a:rect l="l" t="t" r="r" b="b"/>
                <a:pathLst>
                  <a:path w="6487727" h="6205220">
                    <a:moveTo>
                      <a:pt x="0" y="0"/>
                    </a:moveTo>
                    <a:lnTo>
                      <a:pt x="6487727" y="0"/>
                    </a:lnTo>
                    <a:lnTo>
                      <a:pt x="6487727" y="6205220"/>
                    </a:lnTo>
                    <a:lnTo>
                      <a:pt x="0" y="6205220"/>
                    </a:lnTo>
                    <a:lnTo>
                      <a:pt x="0" y="0"/>
                    </a:lnTo>
                    <a:close/>
                  </a:path>
                </a:pathLst>
              </a:custGeom>
              <a:noFill/>
            </p:spPr>
          </p:sp>
          <p:sp>
            <p:nvSpPr>
              <p:cNvPr id="264" name="Freeform 111">
                <a:extLst>
                  <a:ext uri="{FF2B5EF4-FFF2-40B4-BE49-F238E27FC236}">
                    <a16:creationId xmlns:a16="http://schemas.microsoft.com/office/drawing/2014/main" id="{12DE4227-AEE5-60B2-1443-560FDB599798}"/>
                  </a:ext>
                </a:extLst>
              </p:cNvPr>
              <p:cNvSpPr/>
              <p:nvPr/>
            </p:nvSpPr>
            <p:spPr>
              <a:xfrm>
                <a:off x="246380" y="3118141"/>
                <a:ext cx="742003" cy="709694"/>
              </a:xfrm>
              <a:custGeom>
                <a:avLst/>
                <a:gdLst/>
                <a:ahLst/>
                <a:cxnLst/>
                <a:rect l="l" t="t" r="r" b="b"/>
                <a:pathLst>
                  <a:path w="6487727" h="6205220">
                    <a:moveTo>
                      <a:pt x="0" y="0"/>
                    </a:moveTo>
                    <a:lnTo>
                      <a:pt x="6487727" y="0"/>
                    </a:lnTo>
                    <a:lnTo>
                      <a:pt x="6487727" y="6205220"/>
                    </a:lnTo>
                    <a:lnTo>
                      <a:pt x="0" y="6205220"/>
                    </a:lnTo>
                    <a:lnTo>
                      <a:pt x="0" y="0"/>
                    </a:lnTo>
                    <a:close/>
                  </a:path>
                </a:pathLst>
              </a:custGeom>
              <a:noFill/>
            </p:spPr>
          </p:sp>
          <p:sp>
            <p:nvSpPr>
              <p:cNvPr id="262" name="Freeform 114">
                <a:extLst>
                  <a:ext uri="{FF2B5EF4-FFF2-40B4-BE49-F238E27FC236}">
                    <a16:creationId xmlns:a16="http://schemas.microsoft.com/office/drawing/2014/main" id="{8C4D2A84-4CDF-5007-92F0-72ABC8A33071}"/>
                  </a:ext>
                </a:extLst>
              </p:cNvPr>
              <p:cNvSpPr/>
              <p:nvPr/>
            </p:nvSpPr>
            <p:spPr>
              <a:xfrm>
                <a:off x="246380" y="3948766"/>
                <a:ext cx="742003" cy="709694"/>
              </a:xfrm>
              <a:custGeom>
                <a:avLst/>
                <a:gdLst/>
                <a:ahLst/>
                <a:cxnLst/>
                <a:rect l="l" t="t" r="r" b="b"/>
                <a:pathLst>
                  <a:path w="6487727" h="6205220">
                    <a:moveTo>
                      <a:pt x="0" y="0"/>
                    </a:moveTo>
                    <a:lnTo>
                      <a:pt x="6487727" y="0"/>
                    </a:lnTo>
                    <a:lnTo>
                      <a:pt x="6487727" y="6205220"/>
                    </a:lnTo>
                    <a:lnTo>
                      <a:pt x="0" y="6205220"/>
                    </a:lnTo>
                    <a:lnTo>
                      <a:pt x="0" y="0"/>
                    </a:lnTo>
                    <a:close/>
                  </a:path>
                </a:pathLst>
              </a:custGeom>
              <a:noFill/>
            </p:spPr>
          </p:sp>
          <p:sp>
            <p:nvSpPr>
              <p:cNvPr id="257" name="TextBox 116">
                <a:extLst>
                  <a:ext uri="{FF2B5EF4-FFF2-40B4-BE49-F238E27FC236}">
                    <a16:creationId xmlns:a16="http://schemas.microsoft.com/office/drawing/2014/main" id="{F61B3B61-C1FE-3752-8CCE-75E7E9D618BD}"/>
                  </a:ext>
                </a:extLst>
              </p:cNvPr>
              <p:cNvSpPr txBox="1"/>
              <p:nvPr/>
            </p:nvSpPr>
            <p:spPr>
              <a:xfrm>
                <a:off x="1086932" y="343995"/>
                <a:ext cx="3174531" cy="559198"/>
              </a:xfrm>
              <a:prstGeom prst="rect">
                <a:avLst/>
              </a:prstGeom>
            </p:spPr>
            <p:txBody>
              <a:bodyPr wrap="square" lIns="0" tIns="0" rIns="0" bIns="0" rtlCol="0" anchor="t">
                <a:spAutoFit/>
              </a:bodyPr>
              <a:lstStyle/>
              <a:p>
                <a:pPr algn="ctr">
                  <a:lnSpc>
                    <a:spcPts val="2607"/>
                  </a:lnSpc>
                </a:pPr>
                <a:r>
                  <a:rPr lang="en-US" sz="2400" dirty="0">
                    <a:solidFill>
                      <a:srgbClr val="000000"/>
                    </a:solidFill>
                    <a:latin typeface="+mj-lt"/>
                  </a:rPr>
                  <a:t>SNP (3 terminals)</a:t>
                </a:r>
              </a:p>
            </p:txBody>
          </p:sp>
          <p:sp>
            <p:nvSpPr>
              <p:cNvPr id="258" name="TextBox 117">
                <a:extLst>
                  <a:ext uri="{FF2B5EF4-FFF2-40B4-BE49-F238E27FC236}">
                    <a16:creationId xmlns:a16="http://schemas.microsoft.com/office/drawing/2014/main" id="{4D8590F9-79A0-FA42-AA52-C573F802323D}"/>
                  </a:ext>
                </a:extLst>
              </p:cNvPr>
              <p:cNvSpPr txBox="1"/>
              <p:nvPr/>
            </p:nvSpPr>
            <p:spPr>
              <a:xfrm>
                <a:off x="1111285" y="1356561"/>
                <a:ext cx="3305127" cy="614385"/>
              </a:xfrm>
              <a:prstGeom prst="rect">
                <a:avLst/>
              </a:prstGeom>
            </p:spPr>
            <p:txBody>
              <a:bodyPr wrap="square" lIns="0" tIns="0" rIns="0" bIns="0" rtlCol="0" anchor="t">
                <a:spAutoFit/>
              </a:bodyPr>
              <a:lstStyle/>
              <a:p>
                <a:pPr algn="ctr">
                  <a:lnSpc>
                    <a:spcPts val="2573"/>
                  </a:lnSpc>
                </a:pPr>
                <a:r>
                  <a:rPr lang="en-US" sz="2400" dirty="0">
                    <a:solidFill>
                      <a:srgbClr val="000000"/>
                    </a:solidFill>
                    <a:latin typeface="+mj-lt"/>
                  </a:rPr>
                  <a:t>GMD (3 terminals)</a:t>
                </a:r>
              </a:p>
            </p:txBody>
          </p:sp>
          <p:sp>
            <p:nvSpPr>
              <p:cNvPr id="259" name="TextBox 118">
                <a:extLst>
                  <a:ext uri="{FF2B5EF4-FFF2-40B4-BE49-F238E27FC236}">
                    <a16:creationId xmlns:a16="http://schemas.microsoft.com/office/drawing/2014/main" id="{1794906E-EEA3-143E-778F-1F69CF422152}"/>
                  </a:ext>
                </a:extLst>
              </p:cNvPr>
              <p:cNvSpPr txBox="1"/>
              <p:nvPr/>
            </p:nvSpPr>
            <p:spPr>
              <a:xfrm>
                <a:off x="1021257" y="2349539"/>
                <a:ext cx="4458563" cy="559198"/>
              </a:xfrm>
              <a:prstGeom prst="rect">
                <a:avLst/>
              </a:prstGeom>
            </p:spPr>
            <p:txBody>
              <a:bodyPr wrap="square" lIns="0" tIns="0" rIns="0" bIns="0" rtlCol="0" anchor="t">
                <a:spAutoFit/>
              </a:bodyPr>
              <a:lstStyle/>
              <a:p>
                <a:pPr algn="ctr">
                  <a:lnSpc>
                    <a:spcPts val="2573"/>
                  </a:lnSpc>
                </a:pPr>
                <a:r>
                  <a:rPr lang="en-US" sz="2400" dirty="0">
                    <a:solidFill>
                      <a:srgbClr val="000000"/>
                    </a:solidFill>
                    <a:latin typeface="+mj-lt"/>
                  </a:rPr>
                  <a:t>VICONSHIP (3 terminals)</a:t>
                </a:r>
              </a:p>
            </p:txBody>
          </p:sp>
          <p:sp>
            <p:nvSpPr>
              <p:cNvPr id="260" name="TextBox 119">
                <a:extLst>
                  <a:ext uri="{FF2B5EF4-FFF2-40B4-BE49-F238E27FC236}">
                    <a16:creationId xmlns:a16="http://schemas.microsoft.com/office/drawing/2014/main" id="{4B5EAD54-AC14-6D7F-1906-4BE28C35AA57}"/>
                  </a:ext>
                </a:extLst>
              </p:cNvPr>
              <p:cNvSpPr txBox="1"/>
              <p:nvPr/>
            </p:nvSpPr>
            <p:spPr>
              <a:xfrm>
                <a:off x="1042291" y="3304757"/>
                <a:ext cx="4316007" cy="559198"/>
              </a:xfrm>
              <a:prstGeom prst="rect">
                <a:avLst/>
              </a:prstGeom>
            </p:spPr>
            <p:txBody>
              <a:bodyPr wrap="square" lIns="0" tIns="0" rIns="0" bIns="0" rtlCol="0" anchor="t">
                <a:spAutoFit/>
              </a:bodyPr>
              <a:lstStyle/>
              <a:p>
                <a:pPr algn="ctr">
                  <a:lnSpc>
                    <a:spcPts val="2572"/>
                  </a:lnSpc>
                </a:pPr>
                <a:r>
                  <a:rPr lang="en-US" sz="2400" dirty="0">
                    <a:solidFill>
                      <a:srgbClr val="000000"/>
                    </a:solidFill>
                    <a:latin typeface="+mj-lt"/>
                  </a:rPr>
                  <a:t>VINALINES (6 terminals)</a:t>
                </a:r>
              </a:p>
            </p:txBody>
          </p:sp>
          <p:sp>
            <p:nvSpPr>
              <p:cNvPr id="261" name="TextBox 120">
                <a:extLst>
                  <a:ext uri="{FF2B5EF4-FFF2-40B4-BE49-F238E27FC236}">
                    <a16:creationId xmlns:a16="http://schemas.microsoft.com/office/drawing/2014/main" id="{9A5F03CE-D2D5-1F4A-33DD-8FABF1E2FA97}"/>
                  </a:ext>
                </a:extLst>
              </p:cNvPr>
              <p:cNvSpPr txBox="1"/>
              <p:nvPr/>
            </p:nvSpPr>
            <p:spPr>
              <a:xfrm>
                <a:off x="1207067" y="4218972"/>
                <a:ext cx="1383776" cy="559198"/>
              </a:xfrm>
              <a:prstGeom prst="rect">
                <a:avLst/>
              </a:prstGeom>
            </p:spPr>
            <p:txBody>
              <a:bodyPr lIns="0" tIns="0" rIns="0" bIns="0" rtlCol="0" anchor="t">
                <a:spAutoFit/>
              </a:bodyPr>
              <a:lstStyle/>
              <a:p>
                <a:pPr algn="ctr">
                  <a:lnSpc>
                    <a:spcPts val="2572"/>
                  </a:lnSpc>
                </a:pPr>
                <a:r>
                  <a:rPr lang="en-US" sz="2400" dirty="0">
                    <a:solidFill>
                      <a:srgbClr val="000000"/>
                    </a:solidFill>
                    <a:latin typeface="+mj-lt"/>
                  </a:rPr>
                  <a:t>OTHERS  </a:t>
                </a:r>
              </a:p>
            </p:txBody>
          </p:sp>
        </p:grpSp>
        <p:sp>
          <p:nvSpPr>
            <p:cNvPr id="5" name="Oval 4">
              <a:extLst>
                <a:ext uri="{FF2B5EF4-FFF2-40B4-BE49-F238E27FC236}">
                  <a16:creationId xmlns:a16="http://schemas.microsoft.com/office/drawing/2014/main" id="{24377B44-CFD4-6FC7-8E34-544D388752EB}"/>
                </a:ext>
              </a:extLst>
            </p:cNvPr>
            <p:cNvSpPr/>
            <p:nvPr/>
          </p:nvSpPr>
          <p:spPr>
            <a:xfrm>
              <a:off x="12330526" y="1283662"/>
              <a:ext cx="507363" cy="522785"/>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FF"/>
                </a:solidFill>
              </a:endParaRPr>
            </a:p>
          </p:txBody>
        </p:sp>
        <p:sp>
          <p:nvSpPr>
            <p:cNvPr id="6" name="Oval 5">
              <a:extLst>
                <a:ext uri="{FF2B5EF4-FFF2-40B4-BE49-F238E27FC236}">
                  <a16:creationId xmlns:a16="http://schemas.microsoft.com/office/drawing/2014/main" id="{C5CB6416-AC43-C4F8-BA89-1D89BA396A4F}"/>
                </a:ext>
              </a:extLst>
            </p:cNvPr>
            <p:cNvSpPr/>
            <p:nvPr/>
          </p:nvSpPr>
          <p:spPr>
            <a:xfrm>
              <a:off x="12335012" y="1891330"/>
              <a:ext cx="502877" cy="515963"/>
            </a:xfrm>
            <a:prstGeom prst="ellips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FF"/>
                </a:solidFill>
              </a:endParaRPr>
            </a:p>
          </p:txBody>
        </p:sp>
        <p:sp>
          <p:nvSpPr>
            <p:cNvPr id="7" name="Oval 6">
              <a:extLst>
                <a:ext uri="{FF2B5EF4-FFF2-40B4-BE49-F238E27FC236}">
                  <a16:creationId xmlns:a16="http://schemas.microsoft.com/office/drawing/2014/main" id="{3B37BA09-EE13-9B6E-D2BE-C8E617E2E095}"/>
                </a:ext>
              </a:extLst>
            </p:cNvPr>
            <p:cNvSpPr/>
            <p:nvPr/>
          </p:nvSpPr>
          <p:spPr>
            <a:xfrm>
              <a:off x="12342960" y="2479399"/>
              <a:ext cx="502877" cy="51596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FF"/>
                </a:solidFill>
              </a:endParaRPr>
            </a:p>
          </p:txBody>
        </p:sp>
        <p:sp>
          <p:nvSpPr>
            <p:cNvPr id="8" name="Oval 7">
              <a:extLst>
                <a:ext uri="{FF2B5EF4-FFF2-40B4-BE49-F238E27FC236}">
                  <a16:creationId xmlns:a16="http://schemas.microsoft.com/office/drawing/2014/main" id="{78A8847E-130E-4596-2BA5-F82F674445CE}"/>
                </a:ext>
              </a:extLst>
            </p:cNvPr>
            <p:cNvSpPr/>
            <p:nvPr/>
          </p:nvSpPr>
          <p:spPr>
            <a:xfrm>
              <a:off x="12343489" y="3069095"/>
              <a:ext cx="502877" cy="515963"/>
            </a:xfrm>
            <a:prstGeom prst="ellipse">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FF"/>
                </a:solidFill>
              </a:endParaRPr>
            </a:p>
          </p:txBody>
        </p:sp>
        <p:sp>
          <p:nvSpPr>
            <p:cNvPr id="9" name="Oval 8">
              <a:extLst>
                <a:ext uri="{FF2B5EF4-FFF2-40B4-BE49-F238E27FC236}">
                  <a16:creationId xmlns:a16="http://schemas.microsoft.com/office/drawing/2014/main" id="{7A59C200-95C7-4B63-79C3-E2DF84CF41B2}"/>
                </a:ext>
              </a:extLst>
            </p:cNvPr>
            <p:cNvSpPr/>
            <p:nvPr/>
          </p:nvSpPr>
          <p:spPr>
            <a:xfrm>
              <a:off x="12359675" y="3649188"/>
              <a:ext cx="502877" cy="51596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FF"/>
                </a:solidFill>
              </a:endParaRPr>
            </a:p>
          </p:txBody>
        </p:sp>
      </p:grpSp>
      <p:sp>
        <p:nvSpPr>
          <p:cNvPr id="13" name="TextBox 12">
            <a:extLst>
              <a:ext uri="{FF2B5EF4-FFF2-40B4-BE49-F238E27FC236}">
                <a16:creationId xmlns:a16="http://schemas.microsoft.com/office/drawing/2014/main" id="{1C916735-338A-311A-2AF5-AA6B54F64B78}"/>
              </a:ext>
            </a:extLst>
          </p:cNvPr>
          <p:cNvSpPr txBox="1"/>
          <p:nvPr/>
        </p:nvSpPr>
        <p:spPr>
          <a:xfrm>
            <a:off x="14864767" y="9862992"/>
            <a:ext cx="2493818" cy="307777"/>
          </a:xfrm>
          <a:prstGeom prst="rect">
            <a:avLst/>
          </a:prstGeom>
          <a:noFill/>
        </p:spPr>
        <p:txBody>
          <a:bodyPr wrap="square">
            <a:spAutoFit/>
          </a:bodyPr>
          <a:lstStyle/>
          <a:p>
            <a:pPr algn="ctr">
              <a:defRPr/>
            </a:pPr>
            <a:r>
              <a:rPr lang="en-US" sz="1400" i="1" dirty="0">
                <a:latin typeface="Times New Roman" panose="02020603050405020304" pitchFamily="18" charset="0"/>
                <a:cs typeface="Times New Roman" panose="02020603050405020304" pitchFamily="18" charset="0"/>
              </a:rPr>
              <a:t>Sources: VPA &amp; SNP</a:t>
            </a:r>
          </a:p>
        </p:txBody>
      </p:sp>
      <p:sp>
        <p:nvSpPr>
          <p:cNvPr id="22" name="TextBox 58">
            <a:extLst>
              <a:ext uri="{FF2B5EF4-FFF2-40B4-BE49-F238E27FC236}">
                <a16:creationId xmlns:a16="http://schemas.microsoft.com/office/drawing/2014/main" id="{18079A6A-229F-34D1-2FD3-5F5596471849}"/>
              </a:ext>
            </a:extLst>
          </p:cNvPr>
          <p:cNvSpPr txBox="1"/>
          <p:nvPr/>
        </p:nvSpPr>
        <p:spPr>
          <a:xfrm>
            <a:off x="576995" y="5149170"/>
            <a:ext cx="1496781" cy="288349"/>
          </a:xfrm>
          <a:prstGeom prst="rect">
            <a:avLst/>
          </a:prstGeom>
          <a:noFill/>
        </p:spPr>
        <p:txBody>
          <a:bodyPr wrap="square" lIns="0" tIns="0" rIns="0" bIns="0" rtlCol="0" anchor="t">
            <a:spAutoFit/>
          </a:bodyPr>
          <a:lstStyle/>
          <a:p>
            <a:pPr>
              <a:lnSpc>
                <a:spcPts val="2377"/>
              </a:lnSpc>
            </a:pPr>
            <a:r>
              <a:rPr lang="en-US" sz="1698" b="1" spc="169" dirty="0">
                <a:solidFill>
                  <a:srgbClr val="002060"/>
                </a:solidFill>
                <a:latin typeface="+mj-lt"/>
              </a:rPr>
              <a:t>Unit: TEU</a:t>
            </a:r>
          </a:p>
        </p:txBody>
      </p:sp>
      <p:grpSp>
        <p:nvGrpSpPr>
          <p:cNvPr id="14" name="Group 13">
            <a:extLst>
              <a:ext uri="{FF2B5EF4-FFF2-40B4-BE49-F238E27FC236}">
                <a16:creationId xmlns:a16="http://schemas.microsoft.com/office/drawing/2014/main" id="{760E2C64-D3E8-302F-3454-C300DD3BB507}"/>
              </a:ext>
            </a:extLst>
          </p:cNvPr>
          <p:cNvGrpSpPr/>
          <p:nvPr/>
        </p:nvGrpSpPr>
        <p:grpSpPr>
          <a:xfrm>
            <a:off x="448417" y="5629031"/>
            <a:ext cx="17464537" cy="4276603"/>
            <a:chOff x="448417" y="5629031"/>
            <a:chExt cx="17464537" cy="4276603"/>
          </a:xfrm>
        </p:grpSpPr>
        <p:graphicFrame>
          <p:nvGraphicFramePr>
            <p:cNvPr id="12" name="Chart 11">
              <a:extLst>
                <a:ext uri="{FF2B5EF4-FFF2-40B4-BE49-F238E27FC236}">
                  <a16:creationId xmlns:a16="http://schemas.microsoft.com/office/drawing/2014/main" id="{DF16B1AB-5A61-3E3E-1653-E564A6EE1FE0}"/>
                </a:ext>
              </a:extLst>
            </p:cNvPr>
            <p:cNvGraphicFramePr/>
            <p:nvPr>
              <p:extLst>
                <p:ext uri="{D42A27DB-BD31-4B8C-83A1-F6EECF244321}">
                  <p14:modId xmlns:p14="http://schemas.microsoft.com/office/powerpoint/2010/main" val="1408075020"/>
                </p:ext>
              </p:extLst>
            </p:nvPr>
          </p:nvGraphicFramePr>
          <p:xfrm>
            <a:off x="448417" y="5629031"/>
            <a:ext cx="17464537" cy="4276603"/>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67">
              <a:extLst>
                <a:ext uri="{FF2B5EF4-FFF2-40B4-BE49-F238E27FC236}">
                  <a16:creationId xmlns:a16="http://schemas.microsoft.com/office/drawing/2014/main" id="{DA9B02FB-1FC1-D328-8EC7-EE65C145EA06}"/>
                </a:ext>
              </a:extLst>
            </p:cNvPr>
            <p:cNvSpPr txBox="1"/>
            <p:nvPr/>
          </p:nvSpPr>
          <p:spPr>
            <a:xfrm>
              <a:off x="3348437" y="8999294"/>
              <a:ext cx="342518" cy="305635"/>
            </a:xfrm>
            <a:prstGeom prst="rect">
              <a:avLst/>
            </a:prstGeom>
          </p:spPr>
          <p:txBody>
            <a:bodyPr lIns="0" tIns="0" rIns="0" bIns="0" rtlCol="0" anchor="t">
              <a:spAutoFit/>
            </a:bodyPr>
            <a:lstStyle/>
            <a:p>
              <a:pPr algn="ctr">
                <a:lnSpc>
                  <a:spcPts val="2452"/>
                </a:lnSpc>
              </a:pPr>
              <a:r>
                <a:rPr lang="en-US" sz="1752" dirty="0">
                  <a:solidFill>
                    <a:srgbClr val="FFFFFF"/>
                  </a:solidFill>
                  <a:latin typeface="Muli Bold"/>
                </a:rPr>
                <a:t>12</a:t>
              </a:r>
            </a:p>
          </p:txBody>
        </p:sp>
        <p:sp>
          <p:nvSpPr>
            <p:cNvPr id="16" name="TextBox 77">
              <a:extLst>
                <a:ext uri="{FF2B5EF4-FFF2-40B4-BE49-F238E27FC236}">
                  <a16:creationId xmlns:a16="http://schemas.microsoft.com/office/drawing/2014/main" id="{7E35F92F-174E-63AF-30F0-374408F7CD41}"/>
                </a:ext>
              </a:extLst>
            </p:cNvPr>
            <p:cNvSpPr txBox="1"/>
            <p:nvPr/>
          </p:nvSpPr>
          <p:spPr>
            <a:xfrm>
              <a:off x="4377234" y="9012127"/>
              <a:ext cx="342518" cy="305635"/>
            </a:xfrm>
            <a:prstGeom prst="rect">
              <a:avLst/>
            </a:prstGeom>
          </p:spPr>
          <p:txBody>
            <a:bodyPr lIns="0" tIns="0" rIns="0" bIns="0" rtlCol="0" anchor="t">
              <a:spAutoFit/>
            </a:bodyPr>
            <a:lstStyle/>
            <a:p>
              <a:pPr algn="ctr">
                <a:lnSpc>
                  <a:spcPts val="2452"/>
                </a:lnSpc>
              </a:pPr>
              <a:r>
                <a:rPr lang="en-US" sz="1752" dirty="0">
                  <a:solidFill>
                    <a:srgbClr val="FFFFFF"/>
                  </a:solidFill>
                  <a:latin typeface="Muli Bold"/>
                </a:rPr>
                <a:t>14</a:t>
              </a:r>
            </a:p>
          </p:txBody>
        </p:sp>
        <p:sp>
          <p:nvSpPr>
            <p:cNvPr id="17" name="TextBox 55">
              <a:extLst>
                <a:ext uri="{FF2B5EF4-FFF2-40B4-BE49-F238E27FC236}">
                  <a16:creationId xmlns:a16="http://schemas.microsoft.com/office/drawing/2014/main" id="{BCFD4B95-C604-E878-8AE6-182CF385B887}"/>
                </a:ext>
              </a:extLst>
            </p:cNvPr>
            <p:cNvSpPr txBox="1"/>
            <p:nvPr/>
          </p:nvSpPr>
          <p:spPr>
            <a:xfrm>
              <a:off x="5453050" y="9013311"/>
              <a:ext cx="342518" cy="305635"/>
            </a:xfrm>
            <a:prstGeom prst="rect">
              <a:avLst/>
            </a:prstGeom>
          </p:spPr>
          <p:txBody>
            <a:bodyPr lIns="0" tIns="0" rIns="0" bIns="0" rtlCol="0" anchor="t">
              <a:spAutoFit/>
            </a:bodyPr>
            <a:lstStyle/>
            <a:p>
              <a:pPr algn="ctr">
                <a:lnSpc>
                  <a:spcPts val="2452"/>
                </a:lnSpc>
              </a:pPr>
              <a:r>
                <a:rPr lang="en-US" sz="1752" dirty="0">
                  <a:solidFill>
                    <a:srgbClr val="FFFFFF"/>
                  </a:solidFill>
                  <a:latin typeface="Muli Bold"/>
                </a:rPr>
                <a:t>13</a:t>
              </a:r>
            </a:p>
          </p:txBody>
        </p:sp>
        <p:sp>
          <p:nvSpPr>
            <p:cNvPr id="18" name="TextBox 64">
              <a:extLst>
                <a:ext uri="{FF2B5EF4-FFF2-40B4-BE49-F238E27FC236}">
                  <a16:creationId xmlns:a16="http://schemas.microsoft.com/office/drawing/2014/main" id="{BF97D4B8-C616-1212-24F9-6B05071B1149}"/>
                </a:ext>
              </a:extLst>
            </p:cNvPr>
            <p:cNvSpPr txBox="1"/>
            <p:nvPr/>
          </p:nvSpPr>
          <p:spPr>
            <a:xfrm>
              <a:off x="6550392" y="9006302"/>
              <a:ext cx="342518" cy="305635"/>
            </a:xfrm>
            <a:prstGeom prst="rect">
              <a:avLst/>
            </a:prstGeom>
          </p:spPr>
          <p:txBody>
            <a:bodyPr lIns="0" tIns="0" rIns="0" bIns="0" rtlCol="0" anchor="t">
              <a:spAutoFit/>
            </a:bodyPr>
            <a:lstStyle/>
            <a:p>
              <a:pPr algn="ctr">
                <a:lnSpc>
                  <a:spcPts val="2452"/>
                </a:lnSpc>
              </a:pPr>
              <a:r>
                <a:rPr lang="en-US" sz="1752" dirty="0">
                  <a:solidFill>
                    <a:srgbClr val="FFFFFF"/>
                  </a:solidFill>
                  <a:latin typeface="Muli Bold"/>
                </a:rPr>
                <a:t>11</a:t>
              </a:r>
            </a:p>
          </p:txBody>
        </p:sp>
        <p:sp>
          <p:nvSpPr>
            <p:cNvPr id="19" name="TextBox 12">
              <a:extLst>
                <a:ext uri="{FF2B5EF4-FFF2-40B4-BE49-F238E27FC236}">
                  <a16:creationId xmlns:a16="http://schemas.microsoft.com/office/drawing/2014/main" id="{D499CF9E-25B7-F955-6E1F-A2F6FAEE88E7}"/>
                </a:ext>
              </a:extLst>
            </p:cNvPr>
            <p:cNvSpPr txBox="1"/>
            <p:nvPr/>
          </p:nvSpPr>
          <p:spPr>
            <a:xfrm>
              <a:off x="7767507" y="8993956"/>
              <a:ext cx="143672" cy="305635"/>
            </a:xfrm>
            <a:prstGeom prst="rect">
              <a:avLst/>
            </a:prstGeom>
          </p:spPr>
          <p:txBody>
            <a:bodyPr lIns="0" tIns="0" rIns="0" bIns="0" rtlCol="0" anchor="t">
              <a:spAutoFit/>
            </a:bodyPr>
            <a:lstStyle/>
            <a:p>
              <a:pPr algn="ctr">
                <a:lnSpc>
                  <a:spcPts val="2452"/>
                </a:lnSpc>
              </a:pPr>
              <a:r>
                <a:rPr lang="en-US" sz="1752" dirty="0">
                  <a:solidFill>
                    <a:srgbClr val="FFFFFF"/>
                  </a:solidFill>
                  <a:latin typeface="Muli Bold"/>
                </a:rPr>
                <a:t>7</a:t>
              </a:r>
            </a:p>
          </p:txBody>
        </p:sp>
        <p:sp>
          <p:nvSpPr>
            <p:cNvPr id="20" name="TextBox 58">
              <a:extLst>
                <a:ext uri="{FF2B5EF4-FFF2-40B4-BE49-F238E27FC236}">
                  <a16:creationId xmlns:a16="http://schemas.microsoft.com/office/drawing/2014/main" id="{EF4BB000-21CA-45DE-4AB8-4AF50DDFE2A1}"/>
                </a:ext>
              </a:extLst>
            </p:cNvPr>
            <p:cNvSpPr txBox="1"/>
            <p:nvPr/>
          </p:nvSpPr>
          <p:spPr>
            <a:xfrm>
              <a:off x="8735135" y="9016801"/>
              <a:ext cx="342518" cy="305635"/>
            </a:xfrm>
            <a:prstGeom prst="rect">
              <a:avLst/>
            </a:prstGeom>
          </p:spPr>
          <p:txBody>
            <a:bodyPr lIns="0" tIns="0" rIns="0" bIns="0" rtlCol="0" anchor="t">
              <a:spAutoFit/>
            </a:bodyPr>
            <a:lstStyle/>
            <a:p>
              <a:pPr algn="ctr">
                <a:lnSpc>
                  <a:spcPts val="2452"/>
                </a:lnSpc>
              </a:pPr>
              <a:r>
                <a:rPr lang="en-US" sz="1752" dirty="0">
                  <a:solidFill>
                    <a:srgbClr val="FFFFFF"/>
                  </a:solidFill>
                  <a:latin typeface="Muli Bold"/>
                </a:rPr>
                <a:t>16</a:t>
              </a:r>
            </a:p>
          </p:txBody>
        </p:sp>
        <p:sp>
          <p:nvSpPr>
            <p:cNvPr id="23" name="TextBox 23">
              <a:extLst>
                <a:ext uri="{FF2B5EF4-FFF2-40B4-BE49-F238E27FC236}">
                  <a16:creationId xmlns:a16="http://schemas.microsoft.com/office/drawing/2014/main" id="{05BBD2F1-8A56-A703-8E92-92C89D6797A9}"/>
                </a:ext>
              </a:extLst>
            </p:cNvPr>
            <p:cNvSpPr txBox="1"/>
            <p:nvPr/>
          </p:nvSpPr>
          <p:spPr>
            <a:xfrm>
              <a:off x="14307918" y="9012127"/>
              <a:ext cx="143672" cy="305635"/>
            </a:xfrm>
            <a:prstGeom prst="rect">
              <a:avLst/>
            </a:prstGeom>
          </p:spPr>
          <p:txBody>
            <a:bodyPr lIns="0" tIns="0" rIns="0" bIns="0" rtlCol="0" anchor="t">
              <a:spAutoFit/>
            </a:bodyPr>
            <a:lstStyle/>
            <a:p>
              <a:pPr algn="ctr">
                <a:lnSpc>
                  <a:spcPts val="2452"/>
                </a:lnSpc>
              </a:pPr>
              <a:r>
                <a:rPr lang="en-US" sz="1752" dirty="0">
                  <a:solidFill>
                    <a:srgbClr val="FFFFFF"/>
                  </a:solidFill>
                  <a:latin typeface="Muli Bold"/>
                </a:rPr>
                <a:t>9</a:t>
              </a:r>
            </a:p>
          </p:txBody>
        </p:sp>
        <p:sp>
          <p:nvSpPr>
            <p:cNvPr id="24" name="TextBox 23">
              <a:extLst>
                <a:ext uri="{FF2B5EF4-FFF2-40B4-BE49-F238E27FC236}">
                  <a16:creationId xmlns:a16="http://schemas.microsoft.com/office/drawing/2014/main" id="{8536278E-E344-A75B-DA91-E4322FF7D23F}"/>
                </a:ext>
              </a:extLst>
            </p:cNvPr>
            <p:cNvSpPr txBox="1"/>
            <p:nvPr/>
          </p:nvSpPr>
          <p:spPr>
            <a:xfrm>
              <a:off x="2225665" y="9000965"/>
              <a:ext cx="342518" cy="291618"/>
            </a:xfrm>
            <a:prstGeom prst="rect">
              <a:avLst/>
            </a:prstGeom>
          </p:spPr>
          <p:txBody>
            <a:bodyPr wrap="square" lIns="0" tIns="0" rIns="0" bIns="0" rtlCol="0" anchor="t">
              <a:spAutoFit/>
            </a:bodyPr>
            <a:lstStyle/>
            <a:p>
              <a:pPr algn="ctr">
                <a:lnSpc>
                  <a:spcPts val="2452"/>
                </a:lnSpc>
              </a:pPr>
              <a:r>
                <a:rPr lang="en-US" sz="1752" dirty="0">
                  <a:solidFill>
                    <a:srgbClr val="FFFFFF"/>
                  </a:solidFill>
                  <a:latin typeface="Muli Bold"/>
                </a:rPr>
                <a:t>17</a:t>
              </a:r>
            </a:p>
          </p:txBody>
        </p:sp>
        <p:sp>
          <p:nvSpPr>
            <p:cNvPr id="25" name="TextBox 23">
              <a:extLst>
                <a:ext uri="{FF2B5EF4-FFF2-40B4-BE49-F238E27FC236}">
                  <a16:creationId xmlns:a16="http://schemas.microsoft.com/office/drawing/2014/main" id="{6CBC58C7-44E6-6E36-5D38-BF6F0474E5BF}"/>
                </a:ext>
              </a:extLst>
            </p:cNvPr>
            <p:cNvSpPr txBox="1"/>
            <p:nvPr/>
          </p:nvSpPr>
          <p:spPr>
            <a:xfrm>
              <a:off x="11015125" y="9013310"/>
              <a:ext cx="143672" cy="291618"/>
            </a:xfrm>
            <a:prstGeom prst="rect">
              <a:avLst/>
            </a:prstGeom>
          </p:spPr>
          <p:txBody>
            <a:bodyPr lIns="0" tIns="0" rIns="0" bIns="0" rtlCol="0" anchor="t">
              <a:spAutoFit/>
            </a:bodyPr>
            <a:lstStyle/>
            <a:p>
              <a:pPr algn="ctr">
                <a:lnSpc>
                  <a:spcPts val="2452"/>
                </a:lnSpc>
              </a:pPr>
              <a:r>
                <a:rPr lang="en-US" sz="1752" dirty="0">
                  <a:solidFill>
                    <a:srgbClr val="FFFFFF"/>
                  </a:solidFill>
                  <a:latin typeface="Muli Bold"/>
                </a:rPr>
                <a:t>6</a:t>
              </a:r>
            </a:p>
          </p:txBody>
        </p:sp>
      </p:grpSp>
    </p:spTree>
    <p:extLst>
      <p:ext uri="{BB962C8B-B14F-4D97-AF65-F5344CB8AC3E}">
        <p14:creationId xmlns:p14="http://schemas.microsoft.com/office/powerpoint/2010/main" val="229268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0"/>
                                        </p:tgtEl>
                                        <p:attrNameLst>
                                          <p:attrName>style.visibility</p:attrName>
                                        </p:attrNameLst>
                                      </p:cBhvr>
                                      <p:to>
                                        <p:strVal val="visible"/>
                                      </p:to>
                                    </p:set>
                                    <p:anim calcmode="lin" valueType="num">
                                      <p:cBhvr additive="base">
                                        <p:cTn id="7" dur="500" fill="hold"/>
                                        <p:tgtEl>
                                          <p:spTgt spid="160"/>
                                        </p:tgtEl>
                                        <p:attrNameLst>
                                          <p:attrName>ppt_x</p:attrName>
                                        </p:attrNameLst>
                                      </p:cBhvr>
                                      <p:tavLst>
                                        <p:tav tm="0">
                                          <p:val>
                                            <p:strVal val="#ppt_x"/>
                                          </p:val>
                                        </p:tav>
                                        <p:tav tm="100000">
                                          <p:val>
                                            <p:strVal val="#ppt_x"/>
                                          </p:val>
                                        </p:tav>
                                      </p:tavLst>
                                    </p:anim>
                                    <p:anim calcmode="lin" valueType="num">
                                      <p:cBhvr additive="base">
                                        <p:cTn id="8" dur="500" fill="hold"/>
                                        <p:tgtEl>
                                          <p:spTgt spid="160"/>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9"/>
                                        </p:tgtEl>
                                        <p:attrNameLst>
                                          <p:attrName>style.visibility</p:attrName>
                                        </p:attrNameLst>
                                      </p:cBhvr>
                                      <p:to>
                                        <p:strVal val="visible"/>
                                      </p:to>
                                    </p:set>
                                    <p:anim calcmode="lin" valueType="num">
                                      <p:cBhvr additive="base">
                                        <p:cTn id="11" dur="500" fill="hold"/>
                                        <p:tgtEl>
                                          <p:spTgt spid="129"/>
                                        </p:tgtEl>
                                        <p:attrNameLst>
                                          <p:attrName>ppt_x</p:attrName>
                                        </p:attrNameLst>
                                      </p:cBhvr>
                                      <p:tavLst>
                                        <p:tav tm="0">
                                          <p:val>
                                            <p:strVal val="0-#ppt_w/2"/>
                                          </p:val>
                                        </p:tav>
                                        <p:tav tm="100000">
                                          <p:val>
                                            <p:strVal val="#ppt_x"/>
                                          </p:val>
                                        </p:tav>
                                      </p:tavLst>
                                    </p:anim>
                                    <p:anim calcmode="lin" valueType="num">
                                      <p:cBhvr additive="base">
                                        <p:cTn id="12" dur="500" fill="hold"/>
                                        <p:tgtEl>
                                          <p:spTgt spid="129"/>
                                        </p:tgtEl>
                                        <p:attrNameLst>
                                          <p:attrName>ppt_y</p:attrName>
                                        </p:attrNameLst>
                                      </p:cBhvr>
                                      <p:tavLst>
                                        <p:tav tm="0">
                                          <p:val>
                                            <p:strVal val="#ppt_y"/>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p:cNvSpPr txBox="1"/>
          <p:nvPr/>
        </p:nvSpPr>
        <p:spPr>
          <a:xfrm>
            <a:off x="3048000" y="141686"/>
            <a:ext cx="13662353" cy="731739"/>
          </a:xfrm>
          <a:prstGeom prst="rect">
            <a:avLst/>
          </a:prstGeom>
        </p:spPr>
        <p:txBody>
          <a:bodyPr wrap="square" lIns="0" tIns="0" rIns="0" bIns="0" rtlCol="0" anchor="t">
            <a:spAutoFit/>
          </a:bodyPr>
          <a:lstStyle/>
          <a:p>
            <a:pPr>
              <a:lnSpc>
                <a:spcPts val="6186"/>
              </a:lnSpc>
            </a:pPr>
            <a:r>
              <a:rPr lang="en-US" sz="4000" b="1" dirty="0">
                <a:latin typeface="+mj-lt"/>
              </a:rPr>
              <a:t>Exports &amp; Imports through Hai </a:t>
            </a:r>
            <a:r>
              <a:rPr lang="en-US" sz="4000" b="1" dirty="0" err="1">
                <a:latin typeface="+mj-lt"/>
              </a:rPr>
              <a:t>Phong</a:t>
            </a:r>
            <a:r>
              <a:rPr lang="en-US" sz="4000" b="1" dirty="0">
                <a:latin typeface="+mj-lt"/>
              </a:rPr>
              <a:t> 2021 &amp; 2022</a:t>
            </a:r>
          </a:p>
        </p:txBody>
      </p:sp>
      <p:pic>
        <p:nvPicPr>
          <p:cNvPr id="8" name="Picture 7">
            <a:extLst>
              <a:ext uri="{FF2B5EF4-FFF2-40B4-BE49-F238E27FC236}">
                <a16:creationId xmlns:a16="http://schemas.microsoft.com/office/drawing/2014/main" id="{7BE9219C-8E39-FE72-DBD9-50336160A7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1" y="90094"/>
            <a:ext cx="1828799" cy="885776"/>
          </a:xfrm>
          <a:prstGeom prst="rect">
            <a:avLst/>
          </a:prstGeom>
        </p:spPr>
      </p:pic>
      <p:cxnSp>
        <p:nvCxnSpPr>
          <p:cNvPr id="9" name="Straight Connector 8">
            <a:extLst>
              <a:ext uri="{FF2B5EF4-FFF2-40B4-BE49-F238E27FC236}">
                <a16:creationId xmlns:a16="http://schemas.microsoft.com/office/drawing/2014/main" id="{1CB56279-A5E0-3555-D6E1-B2E8C1737403}"/>
              </a:ext>
            </a:extLst>
          </p:cNvPr>
          <p:cNvCxnSpPr>
            <a:cxnSpLocks/>
          </p:cNvCxnSpPr>
          <p:nvPr/>
        </p:nvCxnSpPr>
        <p:spPr>
          <a:xfrm>
            <a:off x="0" y="975871"/>
            <a:ext cx="18288000"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58CC6B4-840C-68C9-1935-7A8828737333}"/>
              </a:ext>
            </a:extLst>
          </p:cNvPr>
          <p:cNvSpPr txBox="1"/>
          <p:nvPr/>
        </p:nvSpPr>
        <p:spPr>
          <a:xfrm>
            <a:off x="17487900" y="381132"/>
            <a:ext cx="609600" cy="369332"/>
          </a:xfrm>
          <a:prstGeom prst="rect">
            <a:avLst/>
          </a:prstGeom>
          <a:noFill/>
        </p:spPr>
        <p:txBody>
          <a:bodyPr wrap="square" rtlCol="0">
            <a:spAutoFit/>
          </a:bodyPr>
          <a:lstStyle/>
          <a:p>
            <a:fld id="{04625842-8E30-480D-915C-0F23812B9802}" type="slidenum">
              <a:rPr kumimoji="1" lang="ja-JP" altLang="en-US" smtClean="0"/>
              <a:t>15</a:t>
            </a:fld>
            <a:endParaRPr kumimoji="1" lang="ja-JP" altLang="en-US" dirty="0"/>
          </a:p>
        </p:txBody>
      </p:sp>
      <p:graphicFrame>
        <p:nvGraphicFramePr>
          <p:cNvPr id="3" name="Chart 2">
            <a:extLst>
              <a:ext uri="{FF2B5EF4-FFF2-40B4-BE49-F238E27FC236}">
                <a16:creationId xmlns:a16="http://schemas.microsoft.com/office/drawing/2014/main" id="{08B45318-7B68-5748-242A-5D55623C186D}"/>
              </a:ext>
            </a:extLst>
          </p:cNvPr>
          <p:cNvGraphicFramePr>
            <a:graphicFrameLocks/>
          </p:cNvGraphicFramePr>
          <p:nvPr>
            <p:extLst>
              <p:ext uri="{D42A27DB-BD31-4B8C-83A1-F6EECF244321}">
                <p14:modId xmlns:p14="http://schemas.microsoft.com/office/powerpoint/2010/main" val="1807147081"/>
              </p:ext>
            </p:extLst>
          </p:nvPr>
        </p:nvGraphicFramePr>
        <p:xfrm>
          <a:off x="495302" y="1405156"/>
          <a:ext cx="8267697" cy="7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Table 3">
            <a:extLst>
              <a:ext uri="{FF2B5EF4-FFF2-40B4-BE49-F238E27FC236}">
                <a16:creationId xmlns:a16="http://schemas.microsoft.com/office/drawing/2014/main" id="{6E1E5678-90D8-9998-8372-90E1F67FF6D5}"/>
              </a:ext>
            </a:extLst>
          </p:cNvPr>
          <p:cNvGraphicFramePr>
            <a:graphicFrameLocks noGrp="1"/>
          </p:cNvGraphicFramePr>
          <p:nvPr>
            <p:extLst>
              <p:ext uri="{D42A27DB-BD31-4B8C-83A1-F6EECF244321}">
                <p14:modId xmlns:p14="http://schemas.microsoft.com/office/powerpoint/2010/main" val="3557001304"/>
              </p:ext>
            </p:extLst>
          </p:nvPr>
        </p:nvGraphicFramePr>
        <p:xfrm>
          <a:off x="8839200" y="1790700"/>
          <a:ext cx="8953501" cy="6848912"/>
        </p:xfrm>
        <a:graphic>
          <a:graphicData uri="http://schemas.openxmlformats.org/drawingml/2006/table">
            <a:tbl>
              <a:tblPr>
                <a:tableStyleId>{5C22544A-7EE6-4342-B048-85BDC9FD1C3A}</a:tableStyleId>
              </a:tblPr>
              <a:tblGrid>
                <a:gridCol w="1188845">
                  <a:extLst>
                    <a:ext uri="{9D8B030D-6E8A-4147-A177-3AD203B41FA5}">
                      <a16:colId xmlns:a16="http://schemas.microsoft.com/office/drawing/2014/main" val="331344063"/>
                    </a:ext>
                  </a:extLst>
                </a:gridCol>
                <a:gridCol w="812951">
                  <a:extLst>
                    <a:ext uri="{9D8B030D-6E8A-4147-A177-3AD203B41FA5}">
                      <a16:colId xmlns:a16="http://schemas.microsoft.com/office/drawing/2014/main" val="569090227"/>
                    </a:ext>
                  </a:extLst>
                </a:gridCol>
                <a:gridCol w="812951">
                  <a:extLst>
                    <a:ext uri="{9D8B030D-6E8A-4147-A177-3AD203B41FA5}">
                      <a16:colId xmlns:a16="http://schemas.microsoft.com/office/drawing/2014/main" val="1567303056"/>
                    </a:ext>
                  </a:extLst>
                </a:gridCol>
                <a:gridCol w="812951">
                  <a:extLst>
                    <a:ext uri="{9D8B030D-6E8A-4147-A177-3AD203B41FA5}">
                      <a16:colId xmlns:a16="http://schemas.microsoft.com/office/drawing/2014/main" val="113464361"/>
                    </a:ext>
                  </a:extLst>
                </a:gridCol>
                <a:gridCol w="812951">
                  <a:extLst>
                    <a:ext uri="{9D8B030D-6E8A-4147-A177-3AD203B41FA5}">
                      <a16:colId xmlns:a16="http://schemas.microsoft.com/office/drawing/2014/main" val="2048831334"/>
                    </a:ext>
                  </a:extLst>
                </a:gridCol>
                <a:gridCol w="611952">
                  <a:extLst>
                    <a:ext uri="{9D8B030D-6E8A-4147-A177-3AD203B41FA5}">
                      <a16:colId xmlns:a16="http://schemas.microsoft.com/office/drawing/2014/main" val="1674155219"/>
                    </a:ext>
                  </a:extLst>
                </a:gridCol>
                <a:gridCol w="594423">
                  <a:extLst>
                    <a:ext uri="{9D8B030D-6E8A-4147-A177-3AD203B41FA5}">
                      <a16:colId xmlns:a16="http://schemas.microsoft.com/office/drawing/2014/main" val="984420588"/>
                    </a:ext>
                  </a:extLst>
                </a:gridCol>
                <a:gridCol w="668726">
                  <a:extLst>
                    <a:ext uri="{9D8B030D-6E8A-4147-A177-3AD203B41FA5}">
                      <a16:colId xmlns:a16="http://schemas.microsoft.com/office/drawing/2014/main" val="773941936"/>
                    </a:ext>
                  </a:extLst>
                </a:gridCol>
                <a:gridCol w="554692">
                  <a:extLst>
                    <a:ext uri="{9D8B030D-6E8A-4147-A177-3AD203B41FA5}">
                      <a16:colId xmlns:a16="http://schemas.microsoft.com/office/drawing/2014/main" val="3607466517"/>
                    </a:ext>
                  </a:extLst>
                </a:gridCol>
                <a:gridCol w="694353">
                  <a:extLst>
                    <a:ext uri="{9D8B030D-6E8A-4147-A177-3AD203B41FA5}">
                      <a16:colId xmlns:a16="http://schemas.microsoft.com/office/drawing/2014/main" val="2861767637"/>
                    </a:ext>
                  </a:extLst>
                </a:gridCol>
                <a:gridCol w="694353">
                  <a:extLst>
                    <a:ext uri="{9D8B030D-6E8A-4147-A177-3AD203B41FA5}">
                      <a16:colId xmlns:a16="http://schemas.microsoft.com/office/drawing/2014/main" val="91461352"/>
                    </a:ext>
                  </a:extLst>
                </a:gridCol>
                <a:gridCol w="694353">
                  <a:extLst>
                    <a:ext uri="{9D8B030D-6E8A-4147-A177-3AD203B41FA5}">
                      <a16:colId xmlns:a16="http://schemas.microsoft.com/office/drawing/2014/main" val="1663718208"/>
                    </a:ext>
                  </a:extLst>
                </a:gridCol>
              </a:tblGrid>
              <a:tr h="457200">
                <a:tc>
                  <a:txBody>
                    <a:bodyPr/>
                    <a:lstStyle/>
                    <a:p>
                      <a:pPr algn="l" fontAlgn="ctr"/>
                      <a:endParaRPr lang="ja-JP" altLang="en-US"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gridSpan="2">
                  <a:txBody>
                    <a:bodyPr/>
                    <a:lstStyle/>
                    <a:p>
                      <a:pPr algn="ctr" fontAlgn="ctr"/>
                      <a:r>
                        <a:rPr lang="en-US" sz="1400" b="1" u="none" strike="noStrike" dirty="0">
                          <a:effectLst/>
                        </a:rPr>
                        <a:t>Export</a:t>
                      </a:r>
                      <a:endParaRPr lang="en-US"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hMerge="1">
                  <a:txBody>
                    <a:bodyPr/>
                    <a:lstStyle/>
                    <a:p>
                      <a:endParaRPr kumimoji="1" lang="ja-JP" altLang="en-US"/>
                    </a:p>
                  </a:txBody>
                  <a:tcPr/>
                </a:tc>
                <a:tc gridSpan="2">
                  <a:txBody>
                    <a:bodyPr/>
                    <a:lstStyle/>
                    <a:p>
                      <a:pPr algn="ctr" fontAlgn="ctr"/>
                      <a:r>
                        <a:rPr lang="en-US" sz="1400" b="1" u="none" strike="noStrike">
                          <a:effectLst/>
                        </a:rPr>
                        <a:t>Import</a:t>
                      </a:r>
                      <a:endParaRPr lang="en-US" sz="14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hMerge="1">
                  <a:txBody>
                    <a:bodyPr/>
                    <a:lstStyle/>
                    <a:p>
                      <a:endParaRPr kumimoji="1" lang="ja-JP" altLang="en-US"/>
                    </a:p>
                  </a:txBody>
                  <a:tcPr/>
                </a:tc>
                <a:tc gridSpan="4">
                  <a:txBody>
                    <a:bodyPr/>
                    <a:lstStyle/>
                    <a:p>
                      <a:pPr algn="ctr" fontAlgn="ctr"/>
                      <a:r>
                        <a:rPr lang="en-US" sz="1200" b="1" u="none" strike="noStrike" dirty="0">
                          <a:effectLst/>
                        </a:rPr>
                        <a:t>Annual Growth in 2022 (TEU, %)</a:t>
                      </a:r>
                      <a:endParaRPr lang="en-US"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3">
                  <a:txBody>
                    <a:bodyPr/>
                    <a:lstStyle/>
                    <a:p>
                      <a:pPr algn="l" fontAlgn="ctr"/>
                      <a:r>
                        <a:rPr lang="en-US" sz="1200" b="1" u="none" strike="noStrike" dirty="0">
                          <a:effectLst/>
                        </a:rPr>
                        <a:t>Trade volume balance Exp-Imp</a:t>
                      </a:r>
                      <a:endParaRPr lang="en-US"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748566049"/>
                  </a:ext>
                </a:extLst>
              </a:tr>
              <a:tr h="304800">
                <a:tc>
                  <a:txBody>
                    <a:bodyPr/>
                    <a:lstStyle/>
                    <a:p>
                      <a:pPr algn="l" fontAlgn="ctr"/>
                      <a:endParaRPr lang="ja-JP" altLang="en-US" sz="14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ctr" fontAlgn="ctr"/>
                      <a:r>
                        <a:rPr lang="en-US" altLang="ja-JP" sz="1400" b="1" u="none" strike="noStrike" dirty="0">
                          <a:effectLst/>
                        </a:rPr>
                        <a:t>2021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ctr" fontAlgn="ctr"/>
                      <a:r>
                        <a:rPr lang="en-US" altLang="ja-JP" sz="1400" b="1" u="none" strike="noStrike" dirty="0">
                          <a:effectLst/>
                        </a:rPr>
                        <a:t>2022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ctr" fontAlgn="ctr"/>
                      <a:r>
                        <a:rPr lang="en-US" altLang="ja-JP" sz="1400" b="1" u="none" strike="noStrike" dirty="0">
                          <a:effectLst/>
                        </a:rPr>
                        <a:t>2021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ctr" fontAlgn="ctr"/>
                      <a:r>
                        <a:rPr lang="en-US" altLang="ja-JP" sz="1400" b="1" u="none" strike="noStrike" dirty="0">
                          <a:effectLst/>
                        </a:rPr>
                        <a:t>2022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gridSpan="2">
                  <a:txBody>
                    <a:bodyPr/>
                    <a:lstStyle/>
                    <a:p>
                      <a:pPr algn="ctr" fontAlgn="ctr"/>
                      <a:r>
                        <a:rPr lang="en-US" sz="1400" b="1" u="none" strike="noStrike" dirty="0">
                          <a:effectLst/>
                        </a:rPr>
                        <a:t>Export</a:t>
                      </a:r>
                      <a:endParaRPr lang="en-US"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hMerge="1">
                  <a:txBody>
                    <a:bodyPr/>
                    <a:lstStyle/>
                    <a:p>
                      <a:endParaRPr kumimoji="1" lang="ja-JP" altLang="en-US"/>
                    </a:p>
                  </a:txBody>
                  <a:tcPr/>
                </a:tc>
                <a:tc gridSpan="2">
                  <a:txBody>
                    <a:bodyPr/>
                    <a:lstStyle/>
                    <a:p>
                      <a:pPr algn="ctr" fontAlgn="ctr"/>
                      <a:r>
                        <a:rPr lang="en-US" sz="1400" b="1" u="none" strike="noStrike" dirty="0">
                          <a:effectLst/>
                        </a:rPr>
                        <a:t>Import</a:t>
                      </a:r>
                      <a:endParaRPr lang="en-US"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hMerge="1">
                  <a:txBody>
                    <a:bodyPr/>
                    <a:lstStyle/>
                    <a:p>
                      <a:endParaRPr kumimoji="1" lang="ja-JP" altLang="en-US"/>
                    </a:p>
                  </a:txBody>
                  <a:tcPr/>
                </a:tc>
                <a:tc>
                  <a:txBody>
                    <a:bodyPr/>
                    <a:lstStyle/>
                    <a:p>
                      <a:pPr algn="ctr" fontAlgn="ctr"/>
                      <a:r>
                        <a:rPr lang="en-US" altLang="ja-JP" sz="1400" b="1" u="none" strike="noStrike" dirty="0">
                          <a:effectLst/>
                        </a:rPr>
                        <a:t>2021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ctr" fontAlgn="ctr"/>
                      <a:r>
                        <a:rPr lang="en-US" altLang="ja-JP" sz="1400" b="1" u="none" strike="noStrike" dirty="0">
                          <a:effectLst/>
                        </a:rPr>
                        <a:t>2022</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ctr" fontAlgn="ctr"/>
                      <a:r>
                        <a:rPr lang="en-US" altLang="ja-JP" sz="1400" b="1" u="none" strike="noStrike" dirty="0">
                          <a:effectLst/>
                        </a:rPr>
                        <a:t>22-21</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extLst>
                  <a:ext uri="{0D108BD9-81ED-4DB2-BD59-A6C34878D82A}">
                    <a16:rowId xmlns:a16="http://schemas.microsoft.com/office/drawing/2014/main" val="2210890796"/>
                  </a:ext>
                </a:extLst>
              </a:tr>
              <a:tr h="468224">
                <a:tc>
                  <a:txBody>
                    <a:bodyPr/>
                    <a:lstStyle/>
                    <a:p>
                      <a:pPr algn="l" fontAlgn="ctr"/>
                      <a:r>
                        <a:rPr lang="en-US" sz="1400" b="1" u="none" strike="noStrike" dirty="0">
                          <a:effectLst/>
                        </a:rPr>
                        <a:t>China</a:t>
                      </a:r>
                      <a:endParaRPr lang="en-US"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338,584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a:effectLst/>
                        </a:rPr>
                        <a:t>336,337 </a:t>
                      </a:r>
                      <a:endParaRPr lang="en-US" altLang="ja-JP" sz="14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a:effectLst/>
                        </a:rPr>
                        <a:t>680,250 </a:t>
                      </a:r>
                      <a:endParaRPr lang="en-US" altLang="ja-JP" sz="14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a:effectLst/>
                        </a:rPr>
                        <a:t>728,600 </a:t>
                      </a:r>
                      <a:endParaRPr lang="en-US" altLang="ja-JP" sz="14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(2,247)</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-0.7%</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48,350 </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7.1%</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(341,666)</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(392,263)</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(50,597)</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extLst>
                  <a:ext uri="{0D108BD9-81ED-4DB2-BD59-A6C34878D82A}">
                    <a16:rowId xmlns:a16="http://schemas.microsoft.com/office/drawing/2014/main" val="129093085"/>
                  </a:ext>
                </a:extLst>
              </a:tr>
              <a:tr h="468224">
                <a:tc>
                  <a:txBody>
                    <a:bodyPr/>
                    <a:lstStyle/>
                    <a:p>
                      <a:pPr algn="l" fontAlgn="ctr"/>
                      <a:r>
                        <a:rPr lang="en-US" sz="1400" b="1" u="none" strike="noStrike" dirty="0">
                          <a:effectLst/>
                        </a:rPr>
                        <a:t>ASEAN</a:t>
                      </a:r>
                      <a:endParaRPr lang="en-US"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175,411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a:effectLst/>
                        </a:rPr>
                        <a:t>197,462 </a:t>
                      </a:r>
                      <a:endParaRPr lang="en-US" altLang="ja-JP" sz="14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a:effectLst/>
                        </a:rPr>
                        <a:t>254,837 </a:t>
                      </a:r>
                      <a:endParaRPr lang="en-US" altLang="ja-JP" sz="14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a:effectLst/>
                        </a:rPr>
                        <a:t>292,326 </a:t>
                      </a:r>
                      <a:endParaRPr lang="en-US" altLang="ja-JP" sz="14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22,051 </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12.6%</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37,489 </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14.7%</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(79,426)</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solidFill>
                            <a:srgbClr val="FF0000"/>
                          </a:solidFill>
                          <a:effectLst/>
                        </a:rPr>
                        <a:t>(94,864)</a:t>
                      </a:r>
                      <a:endParaRPr lang="en-US" altLang="ja-JP" sz="1200" b="1" i="0" u="none" strike="noStrike">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(15,438)</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extLst>
                  <a:ext uri="{0D108BD9-81ED-4DB2-BD59-A6C34878D82A}">
                    <a16:rowId xmlns:a16="http://schemas.microsoft.com/office/drawing/2014/main" val="378175709"/>
                  </a:ext>
                </a:extLst>
              </a:tr>
              <a:tr h="468224">
                <a:tc>
                  <a:txBody>
                    <a:bodyPr/>
                    <a:lstStyle/>
                    <a:p>
                      <a:pPr algn="l" fontAlgn="ctr"/>
                      <a:r>
                        <a:rPr lang="en-US" sz="1400" b="1" u="none" strike="noStrike" dirty="0">
                          <a:effectLst/>
                        </a:rPr>
                        <a:t>Korea</a:t>
                      </a:r>
                      <a:endParaRPr lang="en-US"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132,578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138,874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a:effectLst/>
                        </a:rPr>
                        <a:t>347,318 </a:t>
                      </a:r>
                      <a:endParaRPr lang="en-US" altLang="ja-JP" sz="14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a:effectLst/>
                        </a:rPr>
                        <a:t>383,124 </a:t>
                      </a:r>
                      <a:endParaRPr lang="en-US" altLang="ja-JP" sz="14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6,296 </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4.7%</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35,806 </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10.3%</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(214,740)</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(244,250)</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(29,510)</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extLst>
                  <a:ext uri="{0D108BD9-81ED-4DB2-BD59-A6C34878D82A}">
                    <a16:rowId xmlns:a16="http://schemas.microsoft.com/office/drawing/2014/main" val="1718175684"/>
                  </a:ext>
                </a:extLst>
              </a:tr>
              <a:tr h="468224">
                <a:tc>
                  <a:txBody>
                    <a:bodyPr/>
                    <a:lstStyle/>
                    <a:p>
                      <a:pPr algn="l" fontAlgn="ctr"/>
                      <a:r>
                        <a:rPr lang="en-US" sz="1400" b="1" u="none" strike="noStrike" dirty="0">
                          <a:effectLst/>
                        </a:rPr>
                        <a:t>Japan</a:t>
                      </a:r>
                      <a:endParaRPr lang="en-US"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122,380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141,044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a:effectLst/>
                        </a:rPr>
                        <a:t>139,749 </a:t>
                      </a:r>
                      <a:endParaRPr lang="en-US" altLang="ja-JP" sz="14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a:effectLst/>
                        </a:rPr>
                        <a:t>143,948 </a:t>
                      </a:r>
                      <a:endParaRPr lang="en-US" altLang="ja-JP" sz="14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18,664 </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15.3%</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4,199 </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3.0%</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(17,369)</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(2,904)</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14,465 </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extLst>
                  <a:ext uri="{0D108BD9-81ED-4DB2-BD59-A6C34878D82A}">
                    <a16:rowId xmlns:a16="http://schemas.microsoft.com/office/drawing/2014/main" val="3880995374"/>
                  </a:ext>
                </a:extLst>
              </a:tr>
              <a:tr h="468224">
                <a:tc>
                  <a:txBody>
                    <a:bodyPr/>
                    <a:lstStyle/>
                    <a:p>
                      <a:pPr algn="l" fontAlgn="ctr"/>
                      <a:r>
                        <a:rPr lang="en-US" sz="1400" b="1" u="none" strike="noStrike" dirty="0">
                          <a:effectLst/>
                        </a:rPr>
                        <a:t>India</a:t>
                      </a:r>
                      <a:endParaRPr lang="en-US"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30,774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46,530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36,698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a:effectLst/>
                        </a:rPr>
                        <a:t>43,729 </a:t>
                      </a:r>
                      <a:endParaRPr lang="en-US" altLang="ja-JP" sz="14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15,756 </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51.2%</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7,031 </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19.2%</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(5,924)</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effectLst/>
                        </a:rPr>
                        <a:t>2,801 </a:t>
                      </a:r>
                      <a:endParaRPr lang="en-US" altLang="ja-JP"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effectLst/>
                        </a:rPr>
                        <a:t>8,725 </a:t>
                      </a:r>
                      <a:endParaRPr lang="en-US" altLang="ja-JP"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extLst>
                  <a:ext uri="{0D108BD9-81ED-4DB2-BD59-A6C34878D82A}">
                    <a16:rowId xmlns:a16="http://schemas.microsoft.com/office/drawing/2014/main" val="2702968785"/>
                  </a:ext>
                </a:extLst>
              </a:tr>
              <a:tr h="468224">
                <a:tc>
                  <a:txBody>
                    <a:bodyPr/>
                    <a:lstStyle/>
                    <a:p>
                      <a:pPr algn="l" fontAlgn="ctr"/>
                      <a:r>
                        <a:rPr lang="en-US" sz="1400" b="1" u="none" strike="noStrike" dirty="0">
                          <a:effectLst/>
                        </a:rPr>
                        <a:t>other Asia</a:t>
                      </a:r>
                      <a:endParaRPr lang="en-US"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183,390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174,801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220,195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246,383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(8,589)</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-4.7%</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26,188 </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11.9%</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(36,805)</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(71,582)</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(34,777)</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extLst>
                  <a:ext uri="{0D108BD9-81ED-4DB2-BD59-A6C34878D82A}">
                    <a16:rowId xmlns:a16="http://schemas.microsoft.com/office/drawing/2014/main" val="2200200798"/>
                  </a:ext>
                </a:extLst>
              </a:tr>
              <a:tr h="468224">
                <a:tc>
                  <a:txBody>
                    <a:bodyPr/>
                    <a:lstStyle/>
                    <a:p>
                      <a:pPr algn="l" fontAlgn="ctr"/>
                      <a:r>
                        <a:rPr lang="en-US" sz="1400" b="1" u="none" strike="noStrike" dirty="0">
                          <a:effectLst/>
                        </a:rPr>
                        <a:t>USA</a:t>
                      </a:r>
                      <a:endParaRPr lang="en-US"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583,343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640,125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94,536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88,584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56,782 </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9.7%</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(5,952)</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-6.3%</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488,807 </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effectLst/>
                        </a:rPr>
                        <a:t>551,541 </a:t>
                      </a:r>
                      <a:endParaRPr lang="en-US" altLang="ja-JP"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62,734 </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extLst>
                  <a:ext uri="{0D108BD9-81ED-4DB2-BD59-A6C34878D82A}">
                    <a16:rowId xmlns:a16="http://schemas.microsoft.com/office/drawing/2014/main" val="2681894140"/>
                  </a:ext>
                </a:extLst>
              </a:tr>
              <a:tr h="468224">
                <a:tc>
                  <a:txBody>
                    <a:bodyPr/>
                    <a:lstStyle/>
                    <a:p>
                      <a:pPr algn="l" fontAlgn="ctr"/>
                      <a:r>
                        <a:rPr lang="en-US" sz="1400" b="1" u="none" strike="noStrike" dirty="0">
                          <a:effectLst/>
                        </a:rPr>
                        <a:t>other America</a:t>
                      </a:r>
                      <a:endParaRPr lang="en-US"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110,142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108,496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59,599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68,652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(1,646)</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-1.5%</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9,053 </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15.2%</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50,543 </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effectLst/>
                        </a:rPr>
                        <a:t>39,844 </a:t>
                      </a:r>
                      <a:endParaRPr lang="en-US" altLang="ja-JP"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(10,699)</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extLst>
                  <a:ext uri="{0D108BD9-81ED-4DB2-BD59-A6C34878D82A}">
                    <a16:rowId xmlns:a16="http://schemas.microsoft.com/office/drawing/2014/main" val="1104748732"/>
                  </a:ext>
                </a:extLst>
              </a:tr>
              <a:tr h="468224">
                <a:tc>
                  <a:txBody>
                    <a:bodyPr/>
                    <a:lstStyle/>
                    <a:p>
                      <a:pPr algn="l" fontAlgn="ctr"/>
                      <a:r>
                        <a:rPr lang="en-US" sz="1400" b="1" u="none" strike="noStrike" dirty="0">
                          <a:effectLst/>
                        </a:rPr>
                        <a:t>EU</a:t>
                      </a:r>
                      <a:endParaRPr lang="en-US"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242,720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a:effectLst/>
                        </a:rPr>
                        <a:t>269,069 </a:t>
                      </a:r>
                      <a:endParaRPr lang="en-US" altLang="ja-JP" sz="14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104,812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95,227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26,349 </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effectLst/>
                        </a:rPr>
                        <a:t>10.9%</a:t>
                      </a:r>
                      <a:endParaRPr lang="en-US" altLang="ja-JP"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(9,585)</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-9.1%</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137,908 </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effectLst/>
                        </a:rPr>
                        <a:t>173,842 </a:t>
                      </a:r>
                      <a:endParaRPr lang="en-US" altLang="ja-JP"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35,934 </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extLst>
                  <a:ext uri="{0D108BD9-81ED-4DB2-BD59-A6C34878D82A}">
                    <a16:rowId xmlns:a16="http://schemas.microsoft.com/office/drawing/2014/main" val="3034770761"/>
                  </a:ext>
                </a:extLst>
              </a:tr>
              <a:tr h="468224">
                <a:tc>
                  <a:txBody>
                    <a:bodyPr/>
                    <a:lstStyle/>
                    <a:p>
                      <a:pPr algn="l" fontAlgn="ctr"/>
                      <a:r>
                        <a:rPr lang="en-US" sz="1400" b="1" u="none" strike="noStrike" dirty="0">
                          <a:effectLst/>
                        </a:rPr>
                        <a:t>other Europe</a:t>
                      </a:r>
                      <a:endParaRPr lang="en-US"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67,309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a:effectLst/>
                        </a:rPr>
                        <a:t>56,418 </a:t>
                      </a:r>
                      <a:endParaRPr lang="en-US" altLang="ja-JP" sz="14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32,882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a:effectLst/>
                        </a:rPr>
                        <a:t>26,575 </a:t>
                      </a:r>
                      <a:endParaRPr lang="en-US" altLang="ja-JP" sz="14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(10,891)</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-16.2%</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(6,307)</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-19.2%</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34,427 </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effectLst/>
                        </a:rPr>
                        <a:t>29,843 </a:t>
                      </a:r>
                      <a:endParaRPr lang="en-US" altLang="ja-JP"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(4,584)</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extLst>
                  <a:ext uri="{0D108BD9-81ED-4DB2-BD59-A6C34878D82A}">
                    <a16:rowId xmlns:a16="http://schemas.microsoft.com/office/drawing/2014/main" val="2615684947"/>
                  </a:ext>
                </a:extLst>
              </a:tr>
              <a:tr h="468224">
                <a:tc>
                  <a:txBody>
                    <a:bodyPr/>
                    <a:lstStyle/>
                    <a:p>
                      <a:pPr algn="l" fontAlgn="ctr"/>
                      <a:r>
                        <a:rPr lang="en-US" sz="1400" b="1" u="none" strike="noStrike" dirty="0">
                          <a:effectLst/>
                        </a:rPr>
                        <a:t>Oceania</a:t>
                      </a:r>
                      <a:endParaRPr lang="en-US"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a:effectLst/>
                        </a:rPr>
                        <a:t>31,615 </a:t>
                      </a:r>
                      <a:endParaRPr lang="en-US" altLang="ja-JP" sz="14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a:effectLst/>
                        </a:rPr>
                        <a:t>39,058 </a:t>
                      </a:r>
                      <a:endParaRPr lang="en-US" altLang="ja-JP" sz="14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54,461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68,652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effectLst/>
                        </a:rPr>
                        <a:t>7,443 </a:t>
                      </a:r>
                      <a:endParaRPr lang="en-US" altLang="ja-JP"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effectLst/>
                        </a:rPr>
                        <a:t>23.5%</a:t>
                      </a:r>
                      <a:endParaRPr lang="en-US" altLang="ja-JP"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14,191 </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26.1%</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(22,846)</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(29,594)</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(6,748)</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extLst>
                  <a:ext uri="{0D108BD9-81ED-4DB2-BD59-A6C34878D82A}">
                    <a16:rowId xmlns:a16="http://schemas.microsoft.com/office/drawing/2014/main" val="173738828"/>
                  </a:ext>
                </a:extLst>
              </a:tr>
              <a:tr h="468224">
                <a:tc>
                  <a:txBody>
                    <a:bodyPr/>
                    <a:lstStyle/>
                    <a:p>
                      <a:pPr algn="l" fontAlgn="ctr"/>
                      <a:r>
                        <a:rPr lang="en-US" sz="1400" b="1" u="none" strike="noStrike" dirty="0">
                          <a:effectLst/>
                        </a:rPr>
                        <a:t>Africa</a:t>
                      </a:r>
                      <a:endParaRPr lang="en-US"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a:effectLst/>
                        </a:rPr>
                        <a:t>21,416 </a:t>
                      </a:r>
                      <a:endParaRPr lang="en-US" altLang="ja-JP" sz="14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21,699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29,799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28,790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283 </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1.3%</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(1,009)</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-3.4%</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(8,383)</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(7,091)</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a:effectLst/>
                        </a:rPr>
                        <a:t>1,292 </a:t>
                      </a:r>
                      <a:endParaRPr lang="en-US" altLang="ja-JP" sz="1200" b="1" i="0" u="none" strike="noStrike">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extLst>
                  <a:ext uri="{0D108BD9-81ED-4DB2-BD59-A6C34878D82A}">
                    <a16:rowId xmlns:a16="http://schemas.microsoft.com/office/drawing/2014/main" val="2870780066"/>
                  </a:ext>
                </a:extLst>
              </a:tr>
              <a:tr h="468224">
                <a:tc>
                  <a:txBody>
                    <a:bodyPr/>
                    <a:lstStyle/>
                    <a:p>
                      <a:pPr algn="ctr" fontAlgn="ctr"/>
                      <a:r>
                        <a:rPr lang="en-US" sz="1400" b="1" u="none" strike="noStrike" dirty="0">
                          <a:effectLst/>
                        </a:rPr>
                        <a:t>Total</a:t>
                      </a:r>
                      <a:endParaRPr lang="en-US"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2,039,662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2,169,913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2,055,136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400" b="1" u="none" strike="noStrike" dirty="0">
                          <a:effectLst/>
                        </a:rPr>
                        <a:t>2,214,590 </a:t>
                      </a:r>
                      <a:endParaRPr lang="en-US" altLang="ja-JP" sz="14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effectLst/>
                        </a:rPr>
                        <a:t>130,251 </a:t>
                      </a:r>
                      <a:endParaRPr lang="en-US" altLang="ja-JP"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effectLst/>
                        </a:rPr>
                        <a:t>6.4%</a:t>
                      </a:r>
                      <a:endParaRPr lang="en-US" altLang="ja-JP"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effectLst/>
                        </a:rPr>
                        <a:t>159,454 </a:t>
                      </a:r>
                      <a:endParaRPr lang="en-US" altLang="ja-JP"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effectLst/>
                        </a:rPr>
                        <a:t>7.8%</a:t>
                      </a:r>
                      <a:endParaRPr lang="en-US" altLang="ja-JP" sz="1200" b="1"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(15,474)</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(44,677)</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tc>
                  <a:txBody>
                    <a:bodyPr/>
                    <a:lstStyle/>
                    <a:p>
                      <a:pPr algn="r" fontAlgn="ctr"/>
                      <a:r>
                        <a:rPr lang="en-US" altLang="ja-JP" sz="1200" b="1" u="none" strike="noStrike" dirty="0">
                          <a:solidFill>
                            <a:srgbClr val="FF0000"/>
                          </a:solidFill>
                          <a:effectLst/>
                        </a:rPr>
                        <a:t>(29,203)</a:t>
                      </a:r>
                      <a:endParaRPr lang="en-US" altLang="ja-JP" sz="1200" b="1"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8398" marR="8398" marT="8398" marB="0" anchor="ctr"/>
                </a:tc>
                <a:extLst>
                  <a:ext uri="{0D108BD9-81ED-4DB2-BD59-A6C34878D82A}">
                    <a16:rowId xmlns:a16="http://schemas.microsoft.com/office/drawing/2014/main" val="2474181981"/>
                  </a:ext>
                </a:extLst>
              </a:tr>
            </a:tbl>
          </a:graphicData>
        </a:graphic>
      </p:graphicFrame>
    </p:spTree>
    <p:extLst>
      <p:ext uri="{BB962C8B-B14F-4D97-AF65-F5344CB8AC3E}">
        <p14:creationId xmlns:p14="http://schemas.microsoft.com/office/powerpoint/2010/main" val="164041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1">
            <a:extLst>
              <a:ext uri="{FF2B5EF4-FFF2-40B4-BE49-F238E27FC236}">
                <a16:creationId xmlns:a16="http://schemas.microsoft.com/office/drawing/2014/main" id="{64EBB0D3-DEFC-4FC7-E311-FABF9CEC534D}"/>
              </a:ext>
            </a:extLst>
          </p:cNvPr>
          <p:cNvSpPr txBox="1">
            <a:spLocks/>
          </p:cNvSpPr>
          <p:nvPr/>
        </p:nvSpPr>
        <p:spPr bwMode="auto">
          <a:xfrm>
            <a:off x="2971800" y="219599"/>
            <a:ext cx="14675466" cy="646331"/>
          </a:xfrm>
          <a:prstGeom prst="rect">
            <a:avLst/>
          </a:prstGeom>
          <a:noFill/>
          <a:ln w="9525">
            <a:noFill/>
            <a:miter lim="800000"/>
            <a:headEnd/>
            <a:tailEnd/>
          </a:ln>
        </p:spPr>
        <p:txBody>
          <a:bodyPr wrap="square">
            <a:spAutoFit/>
          </a:bodyPr>
          <a:lstStyle/>
          <a:p>
            <a:pPr>
              <a:defRPr/>
            </a:pPr>
            <a:r>
              <a:rPr lang="en-US" altLang="en-US" sz="3600" b="1" dirty="0">
                <a:latin typeface="+mj-lt"/>
                <a:cs typeface="Times New Roman" panose="02020603050405020304" pitchFamily="18" charset="0"/>
              </a:rPr>
              <a:t>Container Carrier Ranking in Hai </a:t>
            </a:r>
            <a:r>
              <a:rPr lang="en-US" altLang="en-US" sz="3600" b="1" dirty="0" err="1">
                <a:latin typeface="+mj-lt"/>
                <a:cs typeface="Times New Roman" panose="02020603050405020304" pitchFamily="18" charset="0"/>
              </a:rPr>
              <a:t>Phong</a:t>
            </a:r>
            <a:r>
              <a:rPr lang="en-US" altLang="en-US" sz="3600" b="1" dirty="0">
                <a:latin typeface="+mj-lt"/>
                <a:cs typeface="Times New Roman" panose="02020603050405020304" pitchFamily="18" charset="0"/>
              </a:rPr>
              <a:t> 2022</a:t>
            </a:r>
          </a:p>
        </p:txBody>
      </p:sp>
      <p:pic>
        <p:nvPicPr>
          <p:cNvPr id="5" name="Picture 4">
            <a:extLst>
              <a:ext uri="{FF2B5EF4-FFF2-40B4-BE49-F238E27FC236}">
                <a16:creationId xmlns:a16="http://schemas.microsoft.com/office/drawing/2014/main" id="{F8168871-9F7B-E314-1F13-C2D0010B40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1" y="90094"/>
            <a:ext cx="1828799" cy="885776"/>
          </a:xfrm>
          <a:prstGeom prst="rect">
            <a:avLst/>
          </a:prstGeom>
        </p:spPr>
      </p:pic>
      <p:cxnSp>
        <p:nvCxnSpPr>
          <p:cNvPr id="45" name="Straight Connector 44">
            <a:extLst>
              <a:ext uri="{FF2B5EF4-FFF2-40B4-BE49-F238E27FC236}">
                <a16:creationId xmlns:a16="http://schemas.microsoft.com/office/drawing/2014/main" id="{A0A4841D-7B18-9232-98BE-11B1987B0346}"/>
              </a:ext>
            </a:extLst>
          </p:cNvPr>
          <p:cNvCxnSpPr>
            <a:cxnSpLocks/>
          </p:cNvCxnSpPr>
          <p:nvPr/>
        </p:nvCxnSpPr>
        <p:spPr>
          <a:xfrm>
            <a:off x="0" y="975871"/>
            <a:ext cx="18288000"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sp>
        <p:nvSpPr>
          <p:cNvPr id="58" name="TextBox 58"/>
          <p:cNvSpPr txBox="1"/>
          <p:nvPr/>
        </p:nvSpPr>
        <p:spPr>
          <a:xfrm>
            <a:off x="609600" y="1229983"/>
            <a:ext cx="1828800" cy="288349"/>
          </a:xfrm>
          <a:prstGeom prst="rect">
            <a:avLst/>
          </a:prstGeom>
          <a:solidFill>
            <a:schemeClr val="bg1"/>
          </a:solidFill>
        </p:spPr>
        <p:txBody>
          <a:bodyPr wrap="square" lIns="0" tIns="0" rIns="0" bIns="0" rtlCol="0" anchor="t">
            <a:spAutoFit/>
          </a:bodyPr>
          <a:lstStyle/>
          <a:p>
            <a:pPr algn="r">
              <a:lnSpc>
                <a:spcPts val="2377"/>
              </a:lnSpc>
            </a:pPr>
            <a:r>
              <a:rPr lang="en-US" sz="1698" b="1" spc="169" dirty="0">
                <a:solidFill>
                  <a:schemeClr val="tx1">
                    <a:lumMod val="65000"/>
                    <a:lumOff val="35000"/>
                  </a:schemeClr>
                </a:solidFill>
                <a:latin typeface="+mj-lt"/>
              </a:rPr>
              <a:t>UNIT: 1000 TEU</a:t>
            </a:r>
          </a:p>
        </p:txBody>
      </p:sp>
      <p:sp>
        <p:nvSpPr>
          <p:cNvPr id="47" name="TextBox 58">
            <a:extLst>
              <a:ext uri="{FF2B5EF4-FFF2-40B4-BE49-F238E27FC236}">
                <a16:creationId xmlns:a16="http://schemas.microsoft.com/office/drawing/2014/main" id="{9AC280BB-64A8-F006-46C2-E919DC2DD1CC}"/>
              </a:ext>
            </a:extLst>
          </p:cNvPr>
          <p:cNvSpPr txBox="1"/>
          <p:nvPr/>
        </p:nvSpPr>
        <p:spPr>
          <a:xfrm>
            <a:off x="574766" y="9013066"/>
            <a:ext cx="1527463" cy="596125"/>
          </a:xfrm>
          <a:prstGeom prst="rect">
            <a:avLst/>
          </a:prstGeom>
          <a:solidFill>
            <a:schemeClr val="bg1"/>
          </a:solidFill>
        </p:spPr>
        <p:txBody>
          <a:bodyPr wrap="square" lIns="0" tIns="0" rIns="0" bIns="0" rtlCol="0" anchor="t">
            <a:spAutoFit/>
          </a:bodyPr>
          <a:lstStyle/>
          <a:p>
            <a:pPr algn="ctr">
              <a:lnSpc>
                <a:spcPts val="2377"/>
              </a:lnSpc>
            </a:pPr>
            <a:r>
              <a:rPr lang="en-US" sz="1698" b="1" spc="169" dirty="0">
                <a:solidFill>
                  <a:schemeClr val="tx1">
                    <a:lumMod val="65000"/>
                    <a:lumOff val="35000"/>
                  </a:schemeClr>
                </a:solidFill>
                <a:latin typeface="+mj-lt"/>
              </a:rPr>
              <a:t>Rank 2022</a:t>
            </a:r>
          </a:p>
          <a:p>
            <a:pPr algn="ctr">
              <a:lnSpc>
                <a:spcPts val="2377"/>
              </a:lnSpc>
            </a:pPr>
            <a:r>
              <a:rPr lang="en-US" sz="1698" b="1" spc="169" dirty="0">
                <a:solidFill>
                  <a:schemeClr val="tx1">
                    <a:lumMod val="65000"/>
                    <a:lumOff val="35000"/>
                  </a:schemeClr>
                </a:solidFill>
                <a:latin typeface="+mj-lt"/>
              </a:rPr>
              <a:t>        (2021)</a:t>
            </a:r>
          </a:p>
        </p:txBody>
      </p:sp>
      <p:sp>
        <p:nvSpPr>
          <p:cNvPr id="2" name="TextBox 1">
            <a:extLst>
              <a:ext uri="{FF2B5EF4-FFF2-40B4-BE49-F238E27FC236}">
                <a16:creationId xmlns:a16="http://schemas.microsoft.com/office/drawing/2014/main" id="{2904C9D1-06B3-4F2D-4235-C3E906B3A6C8}"/>
              </a:ext>
            </a:extLst>
          </p:cNvPr>
          <p:cNvSpPr txBox="1"/>
          <p:nvPr/>
        </p:nvSpPr>
        <p:spPr>
          <a:xfrm>
            <a:off x="17487900" y="381132"/>
            <a:ext cx="609600" cy="369332"/>
          </a:xfrm>
          <a:prstGeom prst="rect">
            <a:avLst/>
          </a:prstGeom>
          <a:noFill/>
        </p:spPr>
        <p:txBody>
          <a:bodyPr wrap="square" rtlCol="0">
            <a:spAutoFit/>
          </a:bodyPr>
          <a:lstStyle/>
          <a:p>
            <a:fld id="{04625842-8E30-480D-915C-0F23812B9802}" type="slidenum">
              <a:rPr kumimoji="1" lang="ja-JP" altLang="en-US" smtClean="0"/>
              <a:t>16</a:t>
            </a:fld>
            <a:endParaRPr kumimoji="1" lang="ja-JP" altLang="en-US" dirty="0"/>
          </a:p>
        </p:txBody>
      </p:sp>
      <p:graphicFrame>
        <p:nvGraphicFramePr>
          <p:cNvPr id="3" name="Chart 2">
            <a:extLst>
              <a:ext uri="{FF2B5EF4-FFF2-40B4-BE49-F238E27FC236}">
                <a16:creationId xmlns:a16="http://schemas.microsoft.com/office/drawing/2014/main" id="{706DF505-5C3E-1C01-5948-C07DAC3F5F06}"/>
              </a:ext>
            </a:extLst>
          </p:cNvPr>
          <p:cNvGraphicFramePr>
            <a:graphicFrameLocks/>
          </p:cNvGraphicFramePr>
          <p:nvPr>
            <p:extLst>
              <p:ext uri="{D42A27DB-BD31-4B8C-83A1-F6EECF244321}">
                <p14:modId xmlns:p14="http://schemas.microsoft.com/office/powerpoint/2010/main" val="3671983854"/>
              </p:ext>
            </p:extLst>
          </p:nvPr>
        </p:nvGraphicFramePr>
        <p:xfrm>
          <a:off x="1600200" y="1229981"/>
          <a:ext cx="14782800" cy="856171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500" fill="hold"/>
                                        <p:tgtEl>
                                          <p:spTgt spid="53"/>
                                        </p:tgtEl>
                                        <p:attrNameLst>
                                          <p:attrName>ppt_x</p:attrName>
                                        </p:attrNameLst>
                                      </p:cBhvr>
                                      <p:tavLst>
                                        <p:tav tm="0">
                                          <p:val>
                                            <p:strVal val="0-#ppt_w/2"/>
                                          </p:val>
                                        </p:tav>
                                        <p:tav tm="100000">
                                          <p:val>
                                            <p:strVal val="#ppt_x"/>
                                          </p:val>
                                        </p:tav>
                                      </p:tavLst>
                                    </p:anim>
                                    <p:anim calcmode="lin" valueType="num">
                                      <p:cBhvr additive="base">
                                        <p:cTn id="13" dur="500" fill="hold"/>
                                        <p:tgtEl>
                                          <p:spTgt spid="53"/>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1000"/>
                                        <p:tgtEl>
                                          <p:spTgt spid="47"/>
                                        </p:tgtEl>
                                      </p:cBhvr>
                                    </p:animEffect>
                                    <p:anim calcmode="lin" valueType="num">
                                      <p:cBhvr>
                                        <p:cTn id="17" dur="1000" fill="hold"/>
                                        <p:tgtEl>
                                          <p:spTgt spid="47"/>
                                        </p:tgtEl>
                                        <p:attrNameLst>
                                          <p:attrName>ppt_x</p:attrName>
                                        </p:attrNameLst>
                                      </p:cBhvr>
                                      <p:tavLst>
                                        <p:tav tm="0">
                                          <p:val>
                                            <p:strVal val="#ppt_x"/>
                                          </p:val>
                                        </p:tav>
                                        <p:tav tm="100000">
                                          <p:val>
                                            <p:strVal val="#ppt_x"/>
                                          </p:val>
                                        </p:tav>
                                      </p:tavLst>
                                    </p:anim>
                                    <p:anim calcmode="lin" valueType="num">
                                      <p:cBhvr>
                                        <p:cTn id="1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8" grpId="0" animBg="1"/>
      <p:bldP spid="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p:cNvSpPr txBox="1"/>
          <p:nvPr/>
        </p:nvSpPr>
        <p:spPr>
          <a:xfrm>
            <a:off x="2895600" y="171252"/>
            <a:ext cx="11582402" cy="718210"/>
          </a:xfrm>
          <a:prstGeom prst="rect">
            <a:avLst/>
          </a:prstGeom>
        </p:spPr>
        <p:txBody>
          <a:bodyPr wrap="square" lIns="0" tIns="0" rIns="0" bIns="0" rtlCol="0" anchor="t">
            <a:spAutoFit/>
          </a:bodyPr>
          <a:lstStyle/>
          <a:p>
            <a:pPr>
              <a:lnSpc>
                <a:spcPts val="6186"/>
              </a:lnSpc>
            </a:pPr>
            <a:r>
              <a:rPr lang="en-US" sz="3600" b="1" dirty="0">
                <a:latin typeface="+mj-lt"/>
              </a:rPr>
              <a:t>Container volume through Hai </a:t>
            </a:r>
            <a:r>
              <a:rPr lang="en-US" sz="3600" b="1" dirty="0" err="1">
                <a:latin typeface="+mj-lt"/>
              </a:rPr>
              <a:t>Phong</a:t>
            </a:r>
            <a:r>
              <a:rPr lang="en-US" sz="3600" b="1" dirty="0">
                <a:latin typeface="+mj-lt"/>
              </a:rPr>
              <a:t> by Provinces2022</a:t>
            </a:r>
          </a:p>
        </p:txBody>
      </p:sp>
      <p:sp>
        <p:nvSpPr>
          <p:cNvPr id="8" name="TextBox 7">
            <a:extLst>
              <a:ext uri="{FF2B5EF4-FFF2-40B4-BE49-F238E27FC236}">
                <a16:creationId xmlns:a16="http://schemas.microsoft.com/office/drawing/2014/main" id="{C49E3215-656D-A79A-779F-2C29242EC3B2}"/>
              </a:ext>
            </a:extLst>
          </p:cNvPr>
          <p:cNvSpPr txBox="1"/>
          <p:nvPr/>
        </p:nvSpPr>
        <p:spPr>
          <a:xfrm>
            <a:off x="14478002" y="1041327"/>
            <a:ext cx="3480956" cy="1200329"/>
          </a:xfrm>
          <a:prstGeom prst="rect">
            <a:avLst/>
          </a:prstGeom>
          <a:solidFill>
            <a:schemeClr val="bg1"/>
          </a:solidFill>
        </p:spPr>
        <p:txBody>
          <a:bodyPr wrap="square" rtlCol="0">
            <a:spAutoFit/>
          </a:bodyPr>
          <a:lstStyle/>
          <a:p>
            <a:r>
              <a:rPr lang="en-US" sz="2400" b="1" dirty="0"/>
              <a:t>Note:</a:t>
            </a:r>
          </a:p>
          <a:p>
            <a:r>
              <a:rPr lang="en-US" sz="2400" dirty="0"/>
              <a:t>Top 12 share total 93% </a:t>
            </a:r>
          </a:p>
          <a:p>
            <a:endParaRPr lang="en-US" sz="2400" dirty="0"/>
          </a:p>
        </p:txBody>
      </p:sp>
      <p:pic>
        <p:nvPicPr>
          <p:cNvPr id="2" name="Picture 1">
            <a:extLst>
              <a:ext uri="{FF2B5EF4-FFF2-40B4-BE49-F238E27FC236}">
                <a16:creationId xmlns:a16="http://schemas.microsoft.com/office/drawing/2014/main" id="{3D20CCB2-06F5-A3B1-C863-47386765F2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1" y="90094"/>
            <a:ext cx="1828799" cy="885776"/>
          </a:xfrm>
          <a:prstGeom prst="rect">
            <a:avLst/>
          </a:prstGeom>
        </p:spPr>
      </p:pic>
      <p:cxnSp>
        <p:nvCxnSpPr>
          <p:cNvPr id="3" name="Straight Connector 2">
            <a:extLst>
              <a:ext uri="{FF2B5EF4-FFF2-40B4-BE49-F238E27FC236}">
                <a16:creationId xmlns:a16="http://schemas.microsoft.com/office/drawing/2014/main" id="{6D2B8524-7DFF-A746-CFDE-C4FBEF396995}"/>
              </a:ext>
            </a:extLst>
          </p:cNvPr>
          <p:cNvCxnSpPr>
            <a:cxnSpLocks/>
          </p:cNvCxnSpPr>
          <p:nvPr/>
        </p:nvCxnSpPr>
        <p:spPr>
          <a:xfrm>
            <a:off x="0" y="975871"/>
            <a:ext cx="18288000"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548304F-6767-B859-E362-ECF251C5D9E9}"/>
              </a:ext>
            </a:extLst>
          </p:cNvPr>
          <p:cNvSpPr txBox="1"/>
          <p:nvPr/>
        </p:nvSpPr>
        <p:spPr>
          <a:xfrm>
            <a:off x="17487900" y="381132"/>
            <a:ext cx="609600" cy="369332"/>
          </a:xfrm>
          <a:prstGeom prst="rect">
            <a:avLst/>
          </a:prstGeom>
          <a:noFill/>
        </p:spPr>
        <p:txBody>
          <a:bodyPr wrap="square" rtlCol="0">
            <a:spAutoFit/>
          </a:bodyPr>
          <a:lstStyle/>
          <a:p>
            <a:fld id="{04625842-8E30-480D-915C-0F23812B9802}" type="slidenum">
              <a:rPr kumimoji="1" lang="ja-JP" altLang="en-US" smtClean="0"/>
              <a:t>17</a:t>
            </a:fld>
            <a:endParaRPr kumimoji="1" lang="ja-JP" altLang="en-US" dirty="0"/>
          </a:p>
        </p:txBody>
      </p:sp>
      <p:pic>
        <p:nvPicPr>
          <p:cNvPr id="5" name="Picture 4"/>
          <p:cNvPicPr>
            <a:picLocks noChangeAspect="1"/>
          </p:cNvPicPr>
          <p:nvPr/>
        </p:nvPicPr>
        <p:blipFill>
          <a:blip r:embed="rId3"/>
          <a:stretch>
            <a:fillRect/>
          </a:stretch>
        </p:blipFill>
        <p:spPr>
          <a:xfrm>
            <a:off x="914400" y="1201277"/>
            <a:ext cx="5483111" cy="8438023"/>
          </a:xfrm>
          <a:prstGeom prst="rect">
            <a:avLst/>
          </a:prstGeom>
        </p:spPr>
      </p:pic>
      <p:graphicFrame>
        <p:nvGraphicFramePr>
          <p:cNvPr id="10" name="Chart 9"/>
          <p:cNvGraphicFramePr>
            <a:graphicFrameLocks/>
          </p:cNvGraphicFramePr>
          <p:nvPr>
            <p:extLst>
              <p:ext uri="{D42A27DB-BD31-4B8C-83A1-F6EECF244321}">
                <p14:modId xmlns:p14="http://schemas.microsoft.com/office/powerpoint/2010/main" val="3625960748"/>
              </p:ext>
            </p:extLst>
          </p:nvPr>
        </p:nvGraphicFramePr>
        <p:xfrm>
          <a:off x="7162800" y="1866900"/>
          <a:ext cx="9677400" cy="7772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6595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l="2729" r="11021"/>
          <a:stretch>
            <a:fillRect/>
          </a:stretch>
        </p:blipFill>
        <p:spPr>
          <a:xfrm>
            <a:off x="457200" y="1479608"/>
            <a:ext cx="10896600" cy="6635692"/>
          </a:xfrm>
          <a:prstGeom prst="rect">
            <a:avLst/>
          </a:prstGeom>
          <a:ln w="76200">
            <a:solidFill>
              <a:srgbClr val="86C7ED"/>
            </a:solidFill>
          </a:ln>
        </p:spPr>
      </p:pic>
      <p:pic>
        <p:nvPicPr>
          <p:cNvPr id="23" name="Graphic 22">
            <a:extLst>
              <a:ext uri="{FF2B5EF4-FFF2-40B4-BE49-F238E27FC236}">
                <a16:creationId xmlns:a16="http://schemas.microsoft.com/office/drawing/2014/main" id="{3E7879C7-6E1C-E810-1403-62C3DB5C9B4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14802">
            <a:off x="8104603" y="5901104"/>
            <a:ext cx="2090861" cy="431240"/>
          </a:xfrm>
          <a:prstGeom prst="rect">
            <a:avLst/>
          </a:prstGeom>
        </p:spPr>
      </p:pic>
      <p:sp>
        <p:nvSpPr>
          <p:cNvPr id="20" name="Title 1">
            <a:extLst>
              <a:ext uri="{FF2B5EF4-FFF2-40B4-BE49-F238E27FC236}">
                <a16:creationId xmlns:a16="http://schemas.microsoft.com/office/drawing/2014/main" id="{5810E472-8C14-DBBE-C440-8216D6F047BA}"/>
              </a:ext>
            </a:extLst>
          </p:cNvPr>
          <p:cNvSpPr txBox="1">
            <a:spLocks/>
          </p:cNvSpPr>
          <p:nvPr/>
        </p:nvSpPr>
        <p:spPr bwMode="auto">
          <a:xfrm>
            <a:off x="3200400" y="242632"/>
            <a:ext cx="12801600" cy="646331"/>
          </a:xfrm>
          <a:prstGeom prst="rect">
            <a:avLst/>
          </a:prstGeom>
          <a:noFill/>
          <a:ln w="9525">
            <a:noFill/>
            <a:miter lim="800000"/>
            <a:headEnd/>
            <a:tailEnd/>
          </a:ln>
        </p:spPr>
        <p:txBody>
          <a:bodyPr wrap="square">
            <a:spAutoFit/>
          </a:bodyPr>
          <a:lstStyle/>
          <a:p>
            <a:pPr>
              <a:defRPr/>
            </a:pPr>
            <a:r>
              <a:rPr lang="en-US" altLang="en-US" sz="3600" b="1" dirty="0">
                <a:latin typeface="+mj-lt"/>
                <a:cs typeface="Times New Roman" panose="02020603050405020304" pitchFamily="18" charset="0"/>
              </a:rPr>
              <a:t>SNP – ICD Tan </a:t>
            </a:r>
            <a:r>
              <a:rPr lang="en-US" altLang="en-US" sz="3600" b="1" dirty="0" err="1">
                <a:latin typeface="+mj-lt"/>
                <a:cs typeface="Times New Roman" panose="02020603050405020304" pitchFamily="18" charset="0"/>
              </a:rPr>
              <a:t>Cang</a:t>
            </a:r>
            <a:r>
              <a:rPr lang="en-US" altLang="en-US" sz="3600" b="1" dirty="0">
                <a:latin typeface="+mj-lt"/>
                <a:cs typeface="Times New Roman" panose="02020603050405020304" pitchFamily="18" charset="0"/>
              </a:rPr>
              <a:t> Que Vo in Bac Ninh Province</a:t>
            </a:r>
          </a:p>
        </p:txBody>
      </p:sp>
      <p:graphicFrame>
        <p:nvGraphicFramePr>
          <p:cNvPr id="15" name="Table 14">
            <a:extLst>
              <a:ext uri="{FF2B5EF4-FFF2-40B4-BE49-F238E27FC236}">
                <a16:creationId xmlns:a16="http://schemas.microsoft.com/office/drawing/2014/main" id="{3BBE51AC-779C-5D31-8AB9-82960B5F408C}"/>
              </a:ext>
            </a:extLst>
          </p:cNvPr>
          <p:cNvGraphicFramePr>
            <a:graphicFrameLocks noGrp="1"/>
          </p:cNvGraphicFramePr>
          <p:nvPr>
            <p:extLst>
              <p:ext uri="{D42A27DB-BD31-4B8C-83A1-F6EECF244321}">
                <p14:modId xmlns:p14="http://schemas.microsoft.com/office/powerpoint/2010/main" val="1554862456"/>
              </p:ext>
            </p:extLst>
          </p:nvPr>
        </p:nvGraphicFramePr>
        <p:xfrm>
          <a:off x="11480800" y="1430862"/>
          <a:ext cx="6616700" cy="8176494"/>
        </p:xfrm>
        <a:graphic>
          <a:graphicData uri="http://schemas.openxmlformats.org/drawingml/2006/table">
            <a:tbl>
              <a:tblPr firstRow="1" bandRow="1">
                <a:tableStyleId>{5C22544A-7EE6-4342-B048-85BDC9FD1C3A}</a:tableStyleId>
              </a:tblPr>
              <a:tblGrid>
                <a:gridCol w="2688201">
                  <a:extLst>
                    <a:ext uri="{9D8B030D-6E8A-4147-A177-3AD203B41FA5}">
                      <a16:colId xmlns:a16="http://schemas.microsoft.com/office/drawing/2014/main" val="618896270"/>
                    </a:ext>
                  </a:extLst>
                </a:gridCol>
                <a:gridCol w="3928499">
                  <a:extLst>
                    <a:ext uri="{9D8B030D-6E8A-4147-A177-3AD203B41FA5}">
                      <a16:colId xmlns:a16="http://schemas.microsoft.com/office/drawing/2014/main" val="2975909001"/>
                    </a:ext>
                  </a:extLst>
                </a:gridCol>
              </a:tblGrid>
              <a:tr h="381000">
                <a:tc>
                  <a:txBody>
                    <a:bodyPr/>
                    <a:lstStyle/>
                    <a:p>
                      <a:r>
                        <a:rPr lang="en-US" sz="2800" b="1" dirty="0">
                          <a:latin typeface="+mj-lt"/>
                        </a:rPr>
                        <a:t>Location</a:t>
                      </a:r>
                    </a:p>
                  </a:txBody>
                  <a:tcPr anchor="ctr">
                    <a:solidFill>
                      <a:schemeClr val="tx2">
                        <a:lumMod val="40000"/>
                        <a:lumOff val="60000"/>
                      </a:schemeClr>
                    </a:solidFill>
                  </a:tcPr>
                </a:tc>
                <a:tc>
                  <a:txBody>
                    <a:bodyPr/>
                    <a:lstStyle/>
                    <a:p>
                      <a:pPr algn="l"/>
                      <a:r>
                        <a:rPr lang="fr-FR" sz="2800" dirty="0">
                          <a:latin typeface="+mj-lt"/>
                        </a:rPr>
                        <a:t>Chau </a:t>
                      </a:r>
                      <a:r>
                        <a:rPr lang="fr-FR" sz="2800" dirty="0" err="1">
                          <a:latin typeface="+mj-lt"/>
                        </a:rPr>
                        <a:t>Phong</a:t>
                      </a:r>
                      <a:r>
                        <a:rPr lang="fr-FR" sz="2800" dirty="0">
                          <a:latin typeface="+mj-lt"/>
                        </a:rPr>
                        <a:t> IZ</a:t>
                      </a:r>
                      <a:endParaRPr lang="en-US" sz="2800" dirty="0">
                        <a:latin typeface="+mj-lt"/>
                      </a:endParaRPr>
                    </a:p>
                  </a:txBody>
                  <a:tcPr anchor="ctr">
                    <a:solidFill>
                      <a:schemeClr val="tx2">
                        <a:lumMod val="40000"/>
                        <a:lumOff val="60000"/>
                      </a:schemeClr>
                    </a:solidFill>
                  </a:tcPr>
                </a:tc>
                <a:extLst>
                  <a:ext uri="{0D108BD9-81ED-4DB2-BD59-A6C34878D82A}">
                    <a16:rowId xmlns:a16="http://schemas.microsoft.com/office/drawing/2014/main" val="1104068027"/>
                  </a:ext>
                </a:extLst>
              </a:tr>
              <a:tr h="0">
                <a:tc>
                  <a:txBody>
                    <a:bodyPr/>
                    <a:lstStyle/>
                    <a:p>
                      <a:r>
                        <a:rPr lang="en-US" sz="2400" b="1" dirty="0">
                          <a:latin typeface="+mj-lt"/>
                        </a:rPr>
                        <a:t>Total Area</a:t>
                      </a:r>
                    </a:p>
                  </a:txBody>
                  <a:tcPr anchor="ctr"/>
                </a:tc>
                <a:tc>
                  <a:txBody>
                    <a:bodyPr/>
                    <a:lstStyle/>
                    <a:p>
                      <a:pPr algn="l"/>
                      <a:r>
                        <a:rPr lang="en-US" sz="2400" dirty="0">
                          <a:latin typeface="+mj-lt"/>
                        </a:rPr>
                        <a:t>27</a:t>
                      </a:r>
                      <a:r>
                        <a:rPr lang="en-US" sz="2400" baseline="0" dirty="0">
                          <a:latin typeface="+mj-lt"/>
                        </a:rPr>
                        <a:t> </a:t>
                      </a:r>
                      <a:r>
                        <a:rPr lang="en-US" sz="2400" dirty="0">
                          <a:latin typeface="+mj-lt"/>
                        </a:rPr>
                        <a:t>ha</a:t>
                      </a:r>
                    </a:p>
                  </a:txBody>
                  <a:tcPr anchor="ctr"/>
                </a:tc>
                <a:extLst>
                  <a:ext uri="{0D108BD9-81ED-4DB2-BD59-A6C34878D82A}">
                    <a16:rowId xmlns:a16="http://schemas.microsoft.com/office/drawing/2014/main" val="1833484626"/>
                  </a:ext>
                </a:extLst>
              </a:tr>
              <a:tr h="487680">
                <a:tc>
                  <a:txBody>
                    <a:bodyPr/>
                    <a:lstStyle/>
                    <a:p>
                      <a:r>
                        <a:rPr lang="en-US" sz="2400" b="1" dirty="0">
                          <a:latin typeface="+mj-lt"/>
                        </a:rPr>
                        <a:t>Designed Capacity</a:t>
                      </a:r>
                    </a:p>
                  </a:txBody>
                  <a:tcPr anchor="ctr">
                    <a:solidFill>
                      <a:schemeClr val="tx2">
                        <a:lumMod val="40000"/>
                        <a:lumOff val="60000"/>
                      </a:schemeClr>
                    </a:solidFill>
                  </a:tcPr>
                </a:tc>
                <a:tc>
                  <a:txBody>
                    <a:bodyPr/>
                    <a:lstStyle/>
                    <a:p>
                      <a:pPr algn="l"/>
                      <a:r>
                        <a:rPr lang="en-US" sz="2400" kern="1200" dirty="0">
                          <a:solidFill>
                            <a:schemeClr val="dk1"/>
                          </a:solidFill>
                          <a:effectLst/>
                          <a:latin typeface="+mj-lt"/>
                          <a:ea typeface="+mn-ea"/>
                          <a:cs typeface="+mn-cs"/>
                        </a:rPr>
                        <a:t>400,000 TEU p.a.</a:t>
                      </a:r>
                      <a:endParaRPr lang="en-US" sz="2400" dirty="0">
                        <a:latin typeface="+mj-lt"/>
                      </a:endParaRPr>
                    </a:p>
                  </a:txBody>
                  <a:tcPr anchor="ctr">
                    <a:solidFill>
                      <a:schemeClr val="tx2">
                        <a:lumMod val="40000"/>
                        <a:lumOff val="60000"/>
                      </a:schemeClr>
                    </a:solidFill>
                  </a:tcPr>
                </a:tc>
                <a:extLst>
                  <a:ext uri="{0D108BD9-81ED-4DB2-BD59-A6C34878D82A}">
                    <a16:rowId xmlns:a16="http://schemas.microsoft.com/office/drawing/2014/main" val="78637533"/>
                  </a:ext>
                </a:extLst>
              </a:tr>
              <a:tr h="153275">
                <a:tc>
                  <a:txBody>
                    <a:bodyPr/>
                    <a:lstStyle/>
                    <a:p>
                      <a:r>
                        <a:rPr lang="en-US" sz="2400" b="1" dirty="0">
                          <a:latin typeface="+mj-lt"/>
                        </a:rPr>
                        <a:t>Quay Length/Depth</a:t>
                      </a:r>
                    </a:p>
                  </a:txBody>
                  <a:tcPr anchor="ctr"/>
                </a:tc>
                <a:tc>
                  <a:txBody>
                    <a:bodyPr/>
                    <a:lstStyle/>
                    <a:p>
                      <a:pPr algn="l"/>
                      <a:r>
                        <a:rPr lang="en-US" sz="2400" dirty="0">
                          <a:latin typeface="+mj-lt"/>
                        </a:rPr>
                        <a:t>360 m (3 berths), -5m</a:t>
                      </a:r>
                    </a:p>
                  </a:txBody>
                  <a:tcPr anchor="ctr"/>
                </a:tc>
                <a:extLst>
                  <a:ext uri="{0D108BD9-81ED-4DB2-BD59-A6C34878D82A}">
                    <a16:rowId xmlns:a16="http://schemas.microsoft.com/office/drawing/2014/main" val="2577285159"/>
                  </a:ext>
                </a:extLst>
              </a:tr>
              <a:tr h="289560">
                <a:tc>
                  <a:txBody>
                    <a:bodyPr/>
                    <a:lstStyle/>
                    <a:p>
                      <a:r>
                        <a:rPr lang="en-US" sz="2400" b="1" dirty="0">
                          <a:latin typeface="+mj-lt"/>
                        </a:rPr>
                        <a:t>Warehouse (CFS)</a:t>
                      </a:r>
                    </a:p>
                  </a:txBody>
                  <a:tcPr anchor="ctr">
                    <a:solidFill>
                      <a:schemeClr val="tx2">
                        <a:lumMod val="40000"/>
                        <a:lumOff val="60000"/>
                      </a:schemeClr>
                    </a:solidFill>
                  </a:tcPr>
                </a:tc>
                <a:tc>
                  <a:txBody>
                    <a:bodyPr/>
                    <a:lstStyle/>
                    <a:p>
                      <a:pPr algn="l"/>
                      <a:r>
                        <a:rPr lang="en-US" sz="2400" dirty="0">
                          <a:latin typeface="+mj-lt"/>
                        </a:rPr>
                        <a:t>6,000 m2</a:t>
                      </a:r>
                    </a:p>
                  </a:txBody>
                  <a:tcPr anchor="ctr">
                    <a:solidFill>
                      <a:schemeClr val="tx2">
                        <a:lumMod val="40000"/>
                        <a:lumOff val="60000"/>
                      </a:schemeClr>
                    </a:solidFill>
                  </a:tcPr>
                </a:tc>
                <a:extLst>
                  <a:ext uri="{0D108BD9-81ED-4DB2-BD59-A6C34878D82A}">
                    <a16:rowId xmlns:a16="http://schemas.microsoft.com/office/drawing/2014/main" val="4168697883"/>
                  </a:ext>
                </a:extLst>
              </a:tr>
              <a:tr h="1189574">
                <a:tc>
                  <a:txBody>
                    <a:bodyPr/>
                    <a:lstStyle/>
                    <a:p>
                      <a:r>
                        <a:rPr lang="en-US" sz="2400" b="1" dirty="0">
                          <a:latin typeface="+mj-lt"/>
                        </a:rPr>
                        <a:t>Container Handling Equipment (CHE)</a:t>
                      </a:r>
                    </a:p>
                  </a:txBody>
                  <a:tcPr anchor="ctr"/>
                </a:tc>
                <a:tc>
                  <a:txBody>
                    <a:bodyPr/>
                    <a:lstStyle/>
                    <a:p>
                      <a:pPr algn="l"/>
                      <a:r>
                        <a:rPr lang="en-US" sz="2400" dirty="0">
                          <a:latin typeface="+mj-lt"/>
                        </a:rPr>
                        <a:t>Fixed Quayside Crane x3, </a:t>
                      </a:r>
                    </a:p>
                    <a:p>
                      <a:pPr algn="l"/>
                      <a:r>
                        <a:rPr lang="en-US" sz="2400" dirty="0">
                          <a:latin typeface="+mj-lt"/>
                        </a:rPr>
                        <a:t>RTG x2, Reach Stacker x2, </a:t>
                      </a:r>
                    </a:p>
                    <a:p>
                      <a:pPr algn="l"/>
                      <a:r>
                        <a:rPr lang="en-US" sz="2400" dirty="0">
                          <a:latin typeface="+mj-lt"/>
                        </a:rPr>
                        <a:t>Truck x 20, Reefer plugs x72 </a:t>
                      </a:r>
                    </a:p>
                  </a:txBody>
                  <a:tcPr anchor="ctr"/>
                </a:tc>
                <a:extLst>
                  <a:ext uri="{0D108BD9-81ED-4DB2-BD59-A6C34878D82A}">
                    <a16:rowId xmlns:a16="http://schemas.microsoft.com/office/drawing/2014/main" val="4281439890"/>
                  </a:ext>
                </a:extLst>
              </a:tr>
              <a:tr h="473315">
                <a:tc>
                  <a:txBody>
                    <a:bodyPr/>
                    <a:lstStyle/>
                    <a:p>
                      <a:r>
                        <a:rPr lang="en-US" sz="2400" b="1" baseline="0" dirty="0">
                          <a:latin typeface="+mj-lt"/>
                        </a:rPr>
                        <a:t>Distance from HICT</a:t>
                      </a:r>
                      <a:endParaRPr lang="en-US" sz="2400" b="1" dirty="0">
                        <a:latin typeface="+mj-lt"/>
                      </a:endParaRPr>
                    </a:p>
                  </a:txBody>
                  <a:tcPr anchor="ctr"/>
                </a:tc>
                <a:tc>
                  <a:txBody>
                    <a:bodyPr/>
                    <a:lstStyle/>
                    <a:p>
                      <a:pPr algn="l"/>
                      <a:r>
                        <a:rPr lang="en-US" sz="2400" dirty="0">
                          <a:latin typeface="+mj-lt"/>
                        </a:rPr>
                        <a:t>115km by waterway</a:t>
                      </a:r>
                    </a:p>
                  </a:txBody>
                  <a:tcPr anchor="ctr"/>
                </a:tc>
                <a:extLst>
                  <a:ext uri="{0D108BD9-81ED-4DB2-BD59-A6C34878D82A}">
                    <a16:rowId xmlns:a16="http://schemas.microsoft.com/office/drawing/2014/main" val="2383684336"/>
                  </a:ext>
                </a:extLst>
              </a:tr>
              <a:tr h="473315">
                <a:tc>
                  <a:txBody>
                    <a:bodyPr/>
                    <a:lstStyle/>
                    <a:p>
                      <a:r>
                        <a:rPr lang="en-US" sz="2400" b="1" dirty="0">
                          <a:latin typeface="+mj-lt"/>
                        </a:rPr>
                        <a:t>Transit time</a:t>
                      </a:r>
                    </a:p>
                  </a:txBody>
                  <a:tcPr anchor="ctr"/>
                </a:tc>
                <a:tc>
                  <a:txBody>
                    <a:bodyPr/>
                    <a:lstStyle/>
                    <a:p>
                      <a:pPr algn="l"/>
                      <a:r>
                        <a:rPr lang="en-US" sz="2400" dirty="0">
                          <a:latin typeface="+mj-lt"/>
                        </a:rPr>
                        <a:t>9 hours</a:t>
                      </a:r>
                    </a:p>
                  </a:txBody>
                  <a:tcPr anchor="ctr"/>
                </a:tc>
                <a:extLst>
                  <a:ext uri="{0D108BD9-81ED-4DB2-BD59-A6C34878D82A}">
                    <a16:rowId xmlns:a16="http://schemas.microsoft.com/office/drawing/2014/main" val="628688383"/>
                  </a:ext>
                </a:extLst>
              </a:tr>
              <a:tr h="473315">
                <a:tc gridSpan="2">
                  <a:txBody>
                    <a:bodyPr/>
                    <a:lstStyle/>
                    <a:p>
                      <a:r>
                        <a:rPr lang="en-US" sz="2400" b="1" dirty="0">
                          <a:latin typeface="+mj-lt"/>
                        </a:rPr>
                        <a:t>Distance from major manufacture</a:t>
                      </a:r>
                    </a:p>
                  </a:txBody>
                  <a:tcPr anchor="ctr"/>
                </a:tc>
                <a:tc hMerge="1">
                  <a:txBody>
                    <a:bodyPr/>
                    <a:lstStyle/>
                    <a:p>
                      <a:pPr algn="ctr"/>
                      <a:endParaRPr lang="en-US" sz="2800" dirty="0">
                        <a:latin typeface="+mj-lt"/>
                      </a:endParaRPr>
                    </a:p>
                  </a:txBody>
                  <a:tcPr anchor="ctr"/>
                </a:tc>
                <a:extLst>
                  <a:ext uri="{0D108BD9-81ED-4DB2-BD59-A6C34878D82A}">
                    <a16:rowId xmlns:a16="http://schemas.microsoft.com/office/drawing/2014/main" val="2627211159"/>
                  </a:ext>
                </a:extLst>
              </a:tr>
              <a:tr h="473315">
                <a:tc>
                  <a:txBody>
                    <a:bodyPr/>
                    <a:lstStyle/>
                    <a:p>
                      <a:pPr algn="r"/>
                      <a:r>
                        <a:rPr lang="en-US" sz="2400" b="0" dirty="0">
                          <a:latin typeface="+mj-lt"/>
                        </a:rPr>
                        <a:t>Samsung Display</a:t>
                      </a:r>
                    </a:p>
                  </a:txBody>
                  <a:tcPr anchor="ctr"/>
                </a:tc>
                <a:tc>
                  <a:txBody>
                    <a:bodyPr/>
                    <a:lstStyle/>
                    <a:p>
                      <a:pPr algn="ctr"/>
                      <a:r>
                        <a:rPr lang="en-US" sz="2400" b="0" dirty="0">
                          <a:latin typeface="+mj-lt"/>
                        </a:rPr>
                        <a:t>34.0 km</a:t>
                      </a:r>
                    </a:p>
                  </a:txBody>
                  <a:tcPr anchor="ctr"/>
                </a:tc>
                <a:extLst>
                  <a:ext uri="{0D108BD9-81ED-4DB2-BD59-A6C34878D82A}">
                    <a16:rowId xmlns:a16="http://schemas.microsoft.com/office/drawing/2014/main" val="432687748"/>
                  </a:ext>
                </a:extLst>
              </a:tr>
              <a:tr h="473315">
                <a:tc>
                  <a:txBody>
                    <a:bodyPr/>
                    <a:lstStyle/>
                    <a:p>
                      <a:pPr algn="r"/>
                      <a:r>
                        <a:rPr lang="en-US" sz="2400" b="0" dirty="0">
                          <a:latin typeface="+mj-lt"/>
                        </a:rPr>
                        <a:t>Samsung Electronics</a:t>
                      </a:r>
                    </a:p>
                  </a:txBody>
                  <a:tcPr anchor="ctr"/>
                </a:tc>
                <a:tc>
                  <a:txBody>
                    <a:bodyPr/>
                    <a:lstStyle/>
                    <a:p>
                      <a:pPr algn="ctr"/>
                      <a:r>
                        <a:rPr lang="en-US" sz="2400" b="0" dirty="0">
                          <a:latin typeface="+mj-lt"/>
                        </a:rPr>
                        <a:t>32.8 km</a:t>
                      </a:r>
                    </a:p>
                  </a:txBody>
                  <a:tcPr anchor="ctr"/>
                </a:tc>
                <a:extLst>
                  <a:ext uri="{0D108BD9-81ED-4DB2-BD59-A6C34878D82A}">
                    <a16:rowId xmlns:a16="http://schemas.microsoft.com/office/drawing/2014/main" val="1973620417"/>
                  </a:ext>
                </a:extLst>
              </a:tr>
              <a:tr h="473315">
                <a:tc>
                  <a:txBody>
                    <a:bodyPr/>
                    <a:lstStyle/>
                    <a:p>
                      <a:pPr algn="r"/>
                      <a:r>
                        <a:rPr lang="en-US" sz="2400" b="0" dirty="0">
                          <a:latin typeface="+mj-lt"/>
                        </a:rPr>
                        <a:t>Cannon</a:t>
                      </a:r>
                    </a:p>
                  </a:txBody>
                  <a:tcPr anchor="ctr"/>
                </a:tc>
                <a:tc>
                  <a:txBody>
                    <a:bodyPr/>
                    <a:lstStyle/>
                    <a:p>
                      <a:pPr algn="ctr"/>
                      <a:r>
                        <a:rPr lang="en-US" sz="2400" b="0" dirty="0">
                          <a:latin typeface="+mj-lt"/>
                        </a:rPr>
                        <a:t>16.7 km</a:t>
                      </a:r>
                    </a:p>
                  </a:txBody>
                  <a:tcPr anchor="ctr"/>
                </a:tc>
                <a:extLst>
                  <a:ext uri="{0D108BD9-81ED-4DB2-BD59-A6C34878D82A}">
                    <a16:rowId xmlns:a16="http://schemas.microsoft.com/office/drawing/2014/main" val="1845207516"/>
                  </a:ext>
                </a:extLst>
              </a:tr>
              <a:tr h="473315">
                <a:tc>
                  <a:txBody>
                    <a:bodyPr/>
                    <a:lstStyle/>
                    <a:p>
                      <a:pPr algn="r"/>
                      <a:r>
                        <a:rPr lang="en-US" sz="2400" b="0" dirty="0" err="1">
                          <a:latin typeface="+mj-lt"/>
                        </a:rPr>
                        <a:t>Foxcon</a:t>
                      </a:r>
                      <a:endParaRPr lang="en-US" sz="2400" b="0" dirty="0">
                        <a:latin typeface="+mj-lt"/>
                      </a:endParaRPr>
                    </a:p>
                  </a:txBody>
                  <a:tcPr anchor="ctr"/>
                </a:tc>
                <a:tc>
                  <a:txBody>
                    <a:bodyPr/>
                    <a:lstStyle/>
                    <a:p>
                      <a:pPr algn="ctr"/>
                      <a:r>
                        <a:rPr lang="en-US" sz="2400" b="0" dirty="0">
                          <a:latin typeface="+mj-lt"/>
                        </a:rPr>
                        <a:t>16.2 km</a:t>
                      </a:r>
                    </a:p>
                  </a:txBody>
                  <a:tcPr anchor="ctr"/>
                </a:tc>
                <a:extLst>
                  <a:ext uri="{0D108BD9-81ED-4DB2-BD59-A6C34878D82A}">
                    <a16:rowId xmlns:a16="http://schemas.microsoft.com/office/drawing/2014/main" val="950067461"/>
                  </a:ext>
                </a:extLst>
              </a:tr>
              <a:tr h="473315">
                <a:tc>
                  <a:txBody>
                    <a:bodyPr/>
                    <a:lstStyle/>
                    <a:p>
                      <a:pPr marL="0" algn="r" defTabSz="914400" rtl="0" eaLnBrk="1" latinLnBrk="0" hangingPunct="1"/>
                      <a:r>
                        <a:rPr lang="en-US" sz="2400" b="0" kern="1200" dirty="0">
                          <a:solidFill>
                            <a:schemeClr val="dk1"/>
                          </a:solidFill>
                          <a:latin typeface="+mj-lt"/>
                          <a:ea typeface="+mn-ea"/>
                          <a:cs typeface="+mn-cs"/>
                        </a:rPr>
                        <a:t>Vina Solar</a:t>
                      </a:r>
                    </a:p>
                  </a:txBody>
                  <a:tcPr anchor="ctr"/>
                </a:tc>
                <a:tc>
                  <a:txBody>
                    <a:bodyPr/>
                    <a:lstStyle/>
                    <a:p>
                      <a:pPr marL="0" algn="ctr" defTabSz="914400" rtl="0" eaLnBrk="1" latinLnBrk="0" hangingPunct="1"/>
                      <a:r>
                        <a:rPr lang="en-US" sz="2400" b="0" kern="1200" dirty="0">
                          <a:solidFill>
                            <a:schemeClr val="dk1"/>
                          </a:solidFill>
                          <a:latin typeface="+mj-lt"/>
                          <a:ea typeface="+mn-ea"/>
                          <a:cs typeface="+mn-cs"/>
                        </a:rPr>
                        <a:t>26.6 km</a:t>
                      </a:r>
                    </a:p>
                  </a:txBody>
                  <a:tcPr anchor="ctr"/>
                </a:tc>
                <a:extLst>
                  <a:ext uri="{0D108BD9-81ED-4DB2-BD59-A6C34878D82A}">
                    <a16:rowId xmlns:a16="http://schemas.microsoft.com/office/drawing/2014/main" val="266859225"/>
                  </a:ext>
                </a:extLst>
              </a:tr>
              <a:tr h="473315">
                <a:tc>
                  <a:txBody>
                    <a:bodyPr/>
                    <a:lstStyle/>
                    <a:p>
                      <a:pPr marL="0" algn="r" defTabSz="914400" rtl="0" eaLnBrk="1" latinLnBrk="0" hangingPunct="1"/>
                      <a:r>
                        <a:rPr lang="en-US" sz="2400" b="0" kern="1200" dirty="0">
                          <a:solidFill>
                            <a:schemeClr val="dk1"/>
                          </a:solidFill>
                          <a:latin typeface="+mj-lt"/>
                          <a:ea typeface="+mn-ea"/>
                          <a:cs typeface="+mn-cs"/>
                        </a:rPr>
                        <a:t>JA Solar</a:t>
                      </a:r>
                    </a:p>
                  </a:txBody>
                  <a:tcPr anchor="ctr"/>
                </a:tc>
                <a:tc>
                  <a:txBody>
                    <a:bodyPr/>
                    <a:lstStyle/>
                    <a:p>
                      <a:pPr marL="0" algn="ctr" defTabSz="914400" rtl="0" eaLnBrk="1" latinLnBrk="0" hangingPunct="1"/>
                      <a:r>
                        <a:rPr lang="en-US" sz="2400" b="0" kern="1200" dirty="0">
                          <a:solidFill>
                            <a:schemeClr val="dk1"/>
                          </a:solidFill>
                          <a:latin typeface="+mj-lt"/>
                          <a:ea typeface="+mn-ea"/>
                          <a:cs typeface="+mn-cs"/>
                        </a:rPr>
                        <a:t>30.3 km</a:t>
                      </a:r>
                    </a:p>
                  </a:txBody>
                  <a:tcPr anchor="ctr"/>
                </a:tc>
                <a:extLst>
                  <a:ext uri="{0D108BD9-81ED-4DB2-BD59-A6C34878D82A}">
                    <a16:rowId xmlns:a16="http://schemas.microsoft.com/office/drawing/2014/main" val="3747618523"/>
                  </a:ext>
                </a:extLst>
              </a:tr>
            </a:tbl>
          </a:graphicData>
        </a:graphic>
      </p:graphicFrame>
      <p:pic>
        <p:nvPicPr>
          <p:cNvPr id="3" name="Picture 2">
            <a:extLst>
              <a:ext uri="{FF2B5EF4-FFF2-40B4-BE49-F238E27FC236}">
                <a16:creationId xmlns:a16="http://schemas.microsoft.com/office/drawing/2014/main" id="{AE432AA2-A87C-B441-EB12-5A3FFAF485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1" y="90094"/>
            <a:ext cx="1828799" cy="885776"/>
          </a:xfrm>
          <a:prstGeom prst="rect">
            <a:avLst/>
          </a:prstGeom>
        </p:spPr>
      </p:pic>
      <p:cxnSp>
        <p:nvCxnSpPr>
          <p:cNvPr id="5" name="Straight Connector 4">
            <a:extLst>
              <a:ext uri="{FF2B5EF4-FFF2-40B4-BE49-F238E27FC236}">
                <a16:creationId xmlns:a16="http://schemas.microsoft.com/office/drawing/2014/main" id="{8BA99F6F-4E5F-4E65-B0DC-1DA636C43195}"/>
              </a:ext>
            </a:extLst>
          </p:cNvPr>
          <p:cNvCxnSpPr>
            <a:cxnSpLocks/>
          </p:cNvCxnSpPr>
          <p:nvPr/>
        </p:nvCxnSpPr>
        <p:spPr>
          <a:xfrm>
            <a:off x="0" y="975871"/>
            <a:ext cx="18288000"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BF0E8E0-B5F9-02CB-E197-B7CF00DFAE87}"/>
              </a:ext>
            </a:extLst>
          </p:cNvPr>
          <p:cNvSpPr txBox="1"/>
          <p:nvPr/>
        </p:nvSpPr>
        <p:spPr>
          <a:xfrm>
            <a:off x="17487900" y="381132"/>
            <a:ext cx="609600" cy="369332"/>
          </a:xfrm>
          <a:prstGeom prst="rect">
            <a:avLst/>
          </a:prstGeom>
          <a:noFill/>
        </p:spPr>
        <p:txBody>
          <a:bodyPr wrap="square" rtlCol="0">
            <a:spAutoFit/>
          </a:bodyPr>
          <a:lstStyle/>
          <a:p>
            <a:fld id="{04625842-8E30-480D-915C-0F23812B9802}" type="slidenum">
              <a:rPr kumimoji="1" lang="ja-JP" altLang="en-US" smtClean="0"/>
              <a:t>18</a:t>
            </a:fld>
            <a:endParaRPr kumimoji="1"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0-#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B6CCB90D-F30D-7810-FEC1-5FE98F1E3092}"/>
              </a:ext>
            </a:extLst>
          </p:cNvPr>
          <p:cNvSpPr txBox="1">
            <a:spLocks/>
          </p:cNvSpPr>
          <p:nvPr/>
        </p:nvSpPr>
        <p:spPr bwMode="auto">
          <a:xfrm>
            <a:off x="3288388" y="211855"/>
            <a:ext cx="14199512" cy="646331"/>
          </a:xfrm>
          <a:prstGeom prst="rect">
            <a:avLst/>
          </a:prstGeom>
          <a:noFill/>
          <a:ln w="9525">
            <a:noFill/>
            <a:miter lim="800000"/>
            <a:headEnd/>
            <a:tailEnd/>
          </a:ln>
        </p:spPr>
        <p:txBody>
          <a:bodyPr wrap="square">
            <a:spAutoFit/>
          </a:bodyPr>
          <a:lstStyle/>
          <a:p>
            <a:pPr>
              <a:defRPr/>
            </a:pPr>
            <a:r>
              <a:rPr lang="en-US" altLang="en-US" sz="3600" b="1" dirty="0">
                <a:latin typeface="+mj-lt"/>
                <a:cs typeface="Times New Roman" panose="02020603050405020304" pitchFamily="18" charset="0"/>
              </a:rPr>
              <a:t>Harbor Tug Fleet to assist container vessels in </a:t>
            </a:r>
            <a:r>
              <a:rPr lang="en-US" altLang="en-US" sz="3600" b="1" dirty="0" err="1">
                <a:latin typeface="+mj-lt"/>
                <a:cs typeface="Times New Roman" panose="02020603050405020304" pitchFamily="18" charset="0"/>
              </a:rPr>
              <a:t>Lach</a:t>
            </a:r>
            <a:r>
              <a:rPr lang="en-US" altLang="en-US" sz="3600" b="1" dirty="0">
                <a:latin typeface="+mj-lt"/>
                <a:cs typeface="Times New Roman" panose="02020603050405020304" pitchFamily="18" charset="0"/>
              </a:rPr>
              <a:t> Huyen</a:t>
            </a:r>
          </a:p>
        </p:txBody>
      </p:sp>
      <p:pic>
        <p:nvPicPr>
          <p:cNvPr id="3" name="Picture 2" descr="A picture containing boat, outdoor, water, ship&#10;&#10;Description automatically generated">
            <a:extLst>
              <a:ext uri="{FF2B5EF4-FFF2-40B4-BE49-F238E27FC236}">
                <a16:creationId xmlns:a16="http://schemas.microsoft.com/office/drawing/2014/main" id="{CAECE710-C2CF-07D9-F1CA-A53DDD248B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01600" y="6166737"/>
            <a:ext cx="4077065" cy="3057799"/>
          </a:xfrm>
          <a:prstGeom prst="rect">
            <a:avLst/>
          </a:prstGeom>
        </p:spPr>
      </p:pic>
      <p:sp>
        <p:nvSpPr>
          <p:cNvPr id="15" name="Title 1">
            <a:extLst>
              <a:ext uri="{FF2B5EF4-FFF2-40B4-BE49-F238E27FC236}">
                <a16:creationId xmlns:a16="http://schemas.microsoft.com/office/drawing/2014/main" id="{3AEB95D0-7336-BEAD-6028-16DB908CDF7F}"/>
              </a:ext>
            </a:extLst>
          </p:cNvPr>
          <p:cNvSpPr txBox="1">
            <a:spLocks/>
          </p:cNvSpPr>
          <p:nvPr/>
        </p:nvSpPr>
        <p:spPr bwMode="auto">
          <a:xfrm>
            <a:off x="914399" y="8147318"/>
            <a:ext cx="11201400" cy="1077218"/>
          </a:xfrm>
          <a:prstGeom prst="rect">
            <a:avLst/>
          </a:prstGeom>
          <a:noFill/>
          <a:ln w="9525">
            <a:noFill/>
            <a:miter lim="800000"/>
            <a:headEnd/>
            <a:tailEnd/>
          </a:ln>
        </p:spPr>
        <p:txBody>
          <a:bodyPr wrap="square">
            <a:spAutoFit/>
          </a:bodyPr>
          <a:lstStyle/>
          <a:p>
            <a:pPr>
              <a:defRPr/>
            </a:pPr>
            <a:r>
              <a:rPr lang="en-US" altLang="en-US" sz="3200" b="1" dirty="0">
                <a:latin typeface="+mj-lt"/>
                <a:cs typeface="Times New Roman" panose="02020603050405020304" pitchFamily="18" charset="0"/>
              </a:rPr>
              <a:t>Tan </a:t>
            </a:r>
            <a:r>
              <a:rPr lang="en-US" altLang="en-US" sz="3200" b="1" dirty="0" err="1">
                <a:latin typeface="+mj-lt"/>
                <a:cs typeface="Times New Roman" panose="02020603050405020304" pitchFamily="18" charset="0"/>
              </a:rPr>
              <a:t>Cang</a:t>
            </a:r>
            <a:r>
              <a:rPr lang="en-US" altLang="en-US" sz="3200" b="1" dirty="0">
                <a:latin typeface="+mj-lt"/>
                <a:cs typeface="Times New Roman" panose="02020603050405020304" pitchFamily="18" charset="0"/>
              </a:rPr>
              <a:t> Northern Maritime provides tug assistance service for the vessels berthing, unberthing and turning at </a:t>
            </a:r>
            <a:r>
              <a:rPr lang="en-US" altLang="en-US" sz="3200" b="1" dirty="0" err="1">
                <a:latin typeface="+mj-lt"/>
                <a:cs typeface="Times New Roman" panose="02020603050405020304" pitchFamily="18" charset="0"/>
              </a:rPr>
              <a:t>Lach</a:t>
            </a:r>
            <a:r>
              <a:rPr lang="en-US" altLang="en-US" sz="3200" b="1" dirty="0">
                <a:latin typeface="+mj-lt"/>
                <a:cs typeface="Times New Roman" panose="02020603050405020304" pitchFamily="18" charset="0"/>
              </a:rPr>
              <a:t> Huyen port</a:t>
            </a:r>
          </a:p>
        </p:txBody>
      </p:sp>
      <p:graphicFrame>
        <p:nvGraphicFramePr>
          <p:cNvPr id="2" name="Table 3">
            <a:extLst>
              <a:ext uri="{FF2B5EF4-FFF2-40B4-BE49-F238E27FC236}">
                <a16:creationId xmlns:a16="http://schemas.microsoft.com/office/drawing/2014/main" id="{7C4FAD76-C241-7346-6BEB-CB4E58E9A229}"/>
              </a:ext>
            </a:extLst>
          </p:cNvPr>
          <p:cNvGraphicFramePr>
            <a:graphicFrameLocks noGrp="1"/>
          </p:cNvGraphicFramePr>
          <p:nvPr>
            <p:extLst>
              <p:ext uri="{D42A27DB-BD31-4B8C-83A1-F6EECF244321}">
                <p14:modId xmlns:p14="http://schemas.microsoft.com/office/powerpoint/2010/main" val="1152268460"/>
              </p:ext>
            </p:extLst>
          </p:nvPr>
        </p:nvGraphicFramePr>
        <p:xfrm>
          <a:off x="11127284" y="1235715"/>
          <a:ext cx="6629400" cy="4678799"/>
        </p:xfrm>
        <a:graphic>
          <a:graphicData uri="http://schemas.openxmlformats.org/drawingml/2006/table">
            <a:tbl>
              <a:tblPr firstRow="1" bandRow="1">
                <a:tableStyleId>{5C22544A-7EE6-4342-B048-85BDC9FD1C3A}</a:tableStyleId>
              </a:tblPr>
              <a:tblGrid>
                <a:gridCol w="2283916">
                  <a:extLst>
                    <a:ext uri="{9D8B030D-6E8A-4147-A177-3AD203B41FA5}">
                      <a16:colId xmlns:a16="http://schemas.microsoft.com/office/drawing/2014/main" val="3387412273"/>
                    </a:ext>
                  </a:extLst>
                </a:gridCol>
                <a:gridCol w="2286000">
                  <a:extLst>
                    <a:ext uri="{9D8B030D-6E8A-4147-A177-3AD203B41FA5}">
                      <a16:colId xmlns:a16="http://schemas.microsoft.com/office/drawing/2014/main" val="1643742667"/>
                    </a:ext>
                  </a:extLst>
                </a:gridCol>
                <a:gridCol w="2059484">
                  <a:extLst>
                    <a:ext uri="{9D8B030D-6E8A-4147-A177-3AD203B41FA5}">
                      <a16:colId xmlns:a16="http://schemas.microsoft.com/office/drawing/2014/main" val="1772796002"/>
                    </a:ext>
                  </a:extLst>
                </a:gridCol>
              </a:tblGrid>
              <a:tr h="1117383">
                <a:tc>
                  <a:txBody>
                    <a:bodyPr/>
                    <a:lstStyle/>
                    <a:p>
                      <a:pPr algn="ctr"/>
                      <a:r>
                        <a:rPr lang="en-US" sz="2400" dirty="0">
                          <a:latin typeface="Britannic Bold" panose="020B0903060703020204" pitchFamily="34" charset="0"/>
                        </a:rPr>
                        <a:t>Name of  Tugboat</a:t>
                      </a:r>
                      <a:endParaRPr lang="en-001" sz="2400" dirty="0">
                        <a:latin typeface="Britannic Bold" panose="020B0903060703020204" pitchFamily="34" charset="0"/>
                      </a:endParaRPr>
                    </a:p>
                  </a:txBody>
                  <a:tcPr anchor="ctr"/>
                </a:tc>
                <a:tc>
                  <a:txBody>
                    <a:bodyPr/>
                    <a:lstStyle/>
                    <a:p>
                      <a:pPr algn="ctr"/>
                      <a:r>
                        <a:rPr lang="en-US" sz="2400" dirty="0">
                          <a:latin typeface="Britannic Bold" panose="020B0903060703020204" pitchFamily="34" charset="0"/>
                        </a:rPr>
                        <a:t>Main Engine output</a:t>
                      </a:r>
                      <a:endParaRPr lang="en-001" sz="2400" dirty="0">
                        <a:latin typeface="Britannic Bold" panose="020B0903060703020204" pitchFamily="34" charset="0"/>
                      </a:endParaRPr>
                    </a:p>
                  </a:txBody>
                  <a:tcPr anchor="ctr"/>
                </a:tc>
                <a:tc>
                  <a:txBody>
                    <a:bodyPr/>
                    <a:lstStyle/>
                    <a:p>
                      <a:pPr algn="ctr"/>
                      <a:r>
                        <a:rPr lang="en-US" sz="2400" dirty="0">
                          <a:latin typeface="Britannic Bold" panose="020B0903060703020204" pitchFamily="34" charset="0"/>
                        </a:rPr>
                        <a:t>Bollard-pull power</a:t>
                      </a:r>
                      <a:endParaRPr lang="en-001" sz="2400" dirty="0">
                        <a:latin typeface="Britannic Bold" panose="020B0903060703020204" pitchFamily="34" charset="0"/>
                      </a:endParaRPr>
                    </a:p>
                  </a:txBody>
                  <a:tcPr anchor="ctr"/>
                </a:tc>
                <a:extLst>
                  <a:ext uri="{0D108BD9-81ED-4DB2-BD59-A6C34878D82A}">
                    <a16:rowId xmlns:a16="http://schemas.microsoft.com/office/drawing/2014/main" val="1496395065"/>
                  </a:ext>
                </a:extLst>
              </a:tr>
              <a:tr h="890354">
                <a:tc>
                  <a:txBody>
                    <a:bodyPr/>
                    <a:lstStyle/>
                    <a:p>
                      <a:pPr algn="ctr"/>
                      <a:r>
                        <a:rPr lang="en-US" sz="2400" dirty="0">
                          <a:latin typeface="Britannic Bold" panose="020B0903060703020204" pitchFamily="34" charset="0"/>
                        </a:rPr>
                        <a:t>Tan </a:t>
                      </a:r>
                      <a:r>
                        <a:rPr lang="en-US" sz="2400" dirty="0" err="1">
                          <a:latin typeface="Britannic Bold" panose="020B0903060703020204" pitchFamily="34" charset="0"/>
                        </a:rPr>
                        <a:t>Cang</a:t>
                      </a:r>
                      <a:r>
                        <a:rPr lang="en-US" sz="2400" dirty="0">
                          <a:latin typeface="Britannic Bold" panose="020B0903060703020204" pitchFamily="34" charset="0"/>
                        </a:rPr>
                        <a:t> 99</a:t>
                      </a:r>
                      <a:endParaRPr lang="en-001" sz="2400" dirty="0">
                        <a:latin typeface="Britannic Bold" panose="020B0903060703020204" pitchFamily="34" charset="0"/>
                      </a:endParaRPr>
                    </a:p>
                  </a:txBody>
                  <a:tcPr anchor="ctr"/>
                </a:tc>
                <a:tc>
                  <a:txBody>
                    <a:bodyPr/>
                    <a:lstStyle/>
                    <a:p>
                      <a:pPr algn="ctr"/>
                      <a:r>
                        <a:rPr lang="en-US" sz="2400" dirty="0">
                          <a:latin typeface="Britannic Bold" panose="020B0903060703020204" pitchFamily="34" charset="0"/>
                        </a:rPr>
                        <a:t>6,772 BHP</a:t>
                      </a:r>
                      <a:endParaRPr lang="en-001" sz="2400" dirty="0">
                        <a:latin typeface="Britannic Bold" panose="020B0903060703020204" pitchFamily="34" charset="0"/>
                      </a:endParaRPr>
                    </a:p>
                  </a:txBody>
                  <a:tcPr anchor="ctr"/>
                </a:tc>
                <a:tc>
                  <a:txBody>
                    <a:bodyPr/>
                    <a:lstStyle/>
                    <a:p>
                      <a:pPr algn="ctr"/>
                      <a:r>
                        <a:rPr lang="en-US" sz="2400" dirty="0">
                          <a:latin typeface="Britannic Bold" panose="020B0903060703020204" pitchFamily="34" charset="0"/>
                        </a:rPr>
                        <a:t>82 ton</a:t>
                      </a:r>
                      <a:endParaRPr lang="en-001" sz="2400" dirty="0">
                        <a:latin typeface="Britannic Bold" panose="020B0903060703020204" pitchFamily="34" charset="0"/>
                      </a:endParaRPr>
                    </a:p>
                  </a:txBody>
                  <a:tcPr anchor="ctr"/>
                </a:tc>
                <a:extLst>
                  <a:ext uri="{0D108BD9-81ED-4DB2-BD59-A6C34878D82A}">
                    <a16:rowId xmlns:a16="http://schemas.microsoft.com/office/drawing/2014/main" val="171424107"/>
                  </a:ext>
                </a:extLst>
              </a:tr>
              <a:tr h="890354">
                <a:tc>
                  <a:txBody>
                    <a:bodyPr/>
                    <a:lstStyle/>
                    <a:p>
                      <a:pPr algn="ctr"/>
                      <a:r>
                        <a:rPr lang="en-US" sz="2400" dirty="0">
                          <a:latin typeface="Britannic Bold" panose="020B0903060703020204" pitchFamily="34" charset="0"/>
                        </a:rPr>
                        <a:t>Tan </a:t>
                      </a:r>
                      <a:r>
                        <a:rPr lang="en-US" sz="2400" dirty="0" err="1">
                          <a:latin typeface="Britannic Bold" panose="020B0903060703020204" pitchFamily="34" charset="0"/>
                        </a:rPr>
                        <a:t>Cang</a:t>
                      </a:r>
                      <a:r>
                        <a:rPr lang="en-US" sz="2400" dirty="0">
                          <a:latin typeface="Britannic Bold" panose="020B0903060703020204" pitchFamily="34" charset="0"/>
                        </a:rPr>
                        <a:t> 86</a:t>
                      </a:r>
                      <a:endParaRPr lang="en-001" sz="2400" dirty="0">
                        <a:latin typeface="Britannic Bold" panose="020B0903060703020204" pitchFamily="34" charset="0"/>
                      </a:endParaRPr>
                    </a:p>
                  </a:txBody>
                  <a:tcPr anchor="ctr"/>
                </a:tc>
                <a:tc>
                  <a:txBody>
                    <a:bodyPr/>
                    <a:lstStyle/>
                    <a:p>
                      <a:pPr algn="ctr"/>
                      <a:r>
                        <a:rPr lang="en-US" sz="2400" dirty="0">
                          <a:latin typeface="Britannic Bold" panose="020B0903060703020204" pitchFamily="34" charset="0"/>
                        </a:rPr>
                        <a:t>5,600 BHP</a:t>
                      </a:r>
                      <a:endParaRPr lang="en-001" sz="2400" dirty="0">
                        <a:latin typeface="Britannic Bold" panose="020B0903060703020204" pitchFamily="34" charset="0"/>
                      </a:endParaRPr>
                    </a:p>
                  </a:txBody>
                  <a:tcPr anchor="ctr"/>
                </a:tc>
                <a:tc>
                  <a:txBody>
                    <a:bodyPr/>
                    <a:lstStyle/>
                    <a:p>
                      <a:pPr algn="ctr"/>
                      <a:r>
                        <a:rPr lang="en-US" sz="2400" dirty="0">
                          <a:latin typeface="Britannic Bold" panose="020B0903060703020204" pitchFamily="34" charset="0"/>
                        </a:rPr>
                        <a:t>68 ton</a:t>
                      </a:r>
                      <a:endParaRPr lang="en-001" sz="2400" dirty="0">
                        <a:latin typeface="Britannic Bold" panose="020B0903060703020204" pitchFamily="34" charset="0"/>
                      </a:endParaRPr>
                    </a:p>
                  </a:txBody>
                  <a:tcPr anchor="ctr"/>
                </a:tc>
                <a:extLst>
                  <a:ext uri="{0D108BD9-81ED-4DB2-BD59-A6C34878D82A}">
                    <a16:rowId xmlns:a16="http://schemas.microsoft.com/office/drawing/2014/main" val="2899243829"/>
                  </a:ext>
                </a:extLst>
              </a:tr>
              <a:tr h="890354">
                <a:tc>
                  <a:txBody>
                    <a:bodyPr/>
                    <a:lstStyle/>
                    <a:p>
                      <a:pPr algn="ctr"/>
                      <a:r>
                        <a:rPr lang="en-US" sz="2400" dirty="0">
                          <a:latin typeface="Britannic Bold" panose="020B0903060703020204" pitchFamily="34" charset="0"/>
                        </a:rPr>
                        <a:t>Tan </a:t>
                      </a:r>
                      <a:r>
                        <a:rPr lang="en-US" sz="2400" dirty="0" err="1">
                          <a:latin typeface="Britannic Bold" panose="020B0903060703020204" pitchFamily="34" charset="0"/>
                        </a:rPr>
                        <a:t>Cang</a:t>
                      </a:r>
                      <a:r>
                        <a:rPr lang="en-US" sz="2400" dirty="0">
                          <a:latin typeface="Britannic Bold" panose="020B0903060703020204" pitchFamily="34" charset="0"/>
                        </a:rPr>
                        <a:t> 62</a:t>
                      </a:r>
                      <a:endParaRPr lang="en-001" sz="2400" dirty="0">
                        <a:latin typeface="Britannic Bold" panose="020B0903060703020204" pitchFamily="34" charset="0"/>
                      </a:endParaRPr>
                    </a:p>
                  </a:txBody>
                  <a:tcPr anchor="ctr"/>
                </a:tc>
                <a:tc>
                  <a:txBody>
                    <a:bodyPr/>
                    <a:lstStyle/>
                    <a:p>
                      <a:pPr algn="ctr"/>
                      <a:r>
                        <a:rPr lang="en-US" sz="2400" dirty="0">
                          <a:latin typeface="Britannic Bold" panose="020B0903060703020204" pitchFamily="34" charset="0"/>
                        </a:rPr>
                        <a:t>4,000 BHP</a:t>
                      </a:r>
                      <a:endParaRPr lang="en-001" sz="2400" dirty="0">
                        <a:latin typeface="Britannic Bold" panose="020B0903060703020204" pitchFamily="34" charset="0"/>
                      </a:endParaRPr>
                    </a:p>
                  </a:txBody>
                  <a:tcPr anchor="ctr"/>
                </a:tc>
                <a:tc>
                  <a:txBody>
                    <a:bodyPr/>
                    <a:lstStyle/>
                    <a:p>
                      <a:pPr algn="ctr"/>
                      <a:r>
                        <a:rPr lang="en-US" sz="2400" dirty="0">
                          <a:latin typeface="Britannic Bold" panose="020B0903060703020204" pitchFamily="34" charset="0"/>
                        </a:rPr>
                        <a:t>58 ton</a:t>
                      </a:r>
                      <a:endParaRPr lang="en-001" sz="2400" dirty="0">
                        <a:latin typeface="Britannic Bold" panose="020B0903060703020204" pitchFamily="34" charset="0"/>
                      </a:endParaRPr>
                    </a:p>
                  </a:txBody>
                  <a:tcPr anchor="ctr"/>
                </a:tc>
                <a:extLst>
                  <a:ext uri="{0D108BD9-81ED-4DB2-BD59-A6C34878D82A}">
                    <a16:rowId xmlns:a16="http://schemas.microsoft.com/office/drawing/2014/main" val="3640771780"/>
                  </a:ext>
                </a:extLst>
              </a:tr>
              <a:tr h="890354">
                <a:tc>
                  <a:txBody>
                    <a:bodyPr/>
                    <a:lstStyle/>
                    <a:p>
                      <a:pPr algn="ctr"/>
                      <a:r>
                        <a:rPr lang="en-US" sz="2400" dirty="0">
                          <a:latin typeface="Britannic Bold" panose="020B0903060703020204" pitchFamily="34" charset="0"/>
                        </a:rPr>
                        <a:t>Tan </a:t>
                      </a:r>
                      <a:r>
                        <a:rPr lang="en-US" sz="2400" dirty="0" err="1">
                          <a:latin typeface="Britannic Bold" panose="020B0903060703020204" pitchFamily="34" charset="0"/>
                        </a:rPr>
                        <a:t>Cang</a:t>
                      </a:r>
                      <a:r>
                        <a:rPr lang="en-US" sz="2400" dirty="0">
                          <a:latin typeface="Britannic Bold" panose="020B0903060703020204" pitchFamily="34" charset="0"/>
                        </a:rPr>
                        <a:t> A18</a:t>
                      </a:r>
                      <a:endParaRPr lang="en-001" sz="2400" dirty="0">
                        <a:latin typeface="Britannic Bold" panose="020B0903060703020204" pitchFamily="34" charset="0"/>
                      </a:endParaRPr>
                    </a:p>
                  </a:txBody>
                  <a:tcPr anchor="ctr"/>
                </a:tc>
                <a:tc>
                  <a:txBody>
                    <a:bodyPr/>
                    <a:lstStyle/>
                    <a:p>
                      <a:pPr algn="ctr"/>
                      <a:r>
                        <a:rPr lang="en-US" sz="2400" dirty="0">
                          <a:latin typeface="Britannic Bold" panose="020B0903060703020204" pitchFamily="34" charset="0"/>
                        </a:rPr>
                        <a:t>3,600 BHP</a:t>
                      </a:r>
                      <a:endParaRPr lang="en-001" sz="2400" dirty="0">
                        <a:latin typeface="Britannic Bold" panose="020B0903060703020204" pitchFamily="34" charset="0"/>
                      </a:endParaRPr>
                    </a:p>
                  </a:txBody>
                  <a:tcPr anchor="ctr"/>
                </a:tc>
                <a:tc>
                  <a:txBody>
                    <a:bodyPr/>
                    <a:lstStyle/>
                    <a:p>
                      <a:pPr algn="ctr"/>
                      <a:r>
                        <a:rPr lang="en-US" sz="2400" dirty="0">
                          <a:latin typeface="Britannic Bold" panose="020B0903060703020204" pitchFamily="34" charset="0"/>
                        </a:rPr>
                        <a:t>45 ton</a:t>
                      </a:r>
                      <a:endParaRPr lang="en-001" sz="2400" dirty="0">
                        <a:latin typeface="Britannic Bold" panose="020B0903060703020204" pitchFamily="34" charset="0"/>
                      </a:endParaRPr>
                    </a:p>
                  </a:txBody>
                  <a:tcPr anchor="ctr"/>
                </a:tc>
                <a:extLst>
                  <a:ext uri="{0D108BD9-81ED-4DB2-BD59-A6C34878D82A}">
                    <a16:rowId xmlns:a16="http://schemas.microsoft.com/office/drawing/2014/main" val="1053594818"/>
                  </a:ext>
                </a:extLst>
              </a:tr>
            </a:tbl>
          </a:graphicData>
        </a:graphic>
      </p:graphicFrame>
      <p:pic>
        <p:nvPicPr>
          <p:cNvPr id="5" name="Picture 4">
            <a:extLst>
              <a:ext uri="{FF2B5EF4-FFF2-40B4-BE49-F238E27FC236}">
                <a16:creationId xmlns:a16="http://schemas.microsoft.com/office/drawing/2014/main" id="{430B2091-B931-A3A5-7D69-8491194AC2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1" y="90094"/>
            <a:ext cx="1828799" cy="885776"/>
          </a:xfrm>
          <a:prstGeom prst="rect">
            <a:avLst/>
          </a:prstGeom>
        </p:spPr>
      </p:pic>
      <p:cxnSp>
        <p:nvCxnSpPr>
          <p:cNvPr id="6" name="Straight Connector 5">
            <a:extLst>
              <a:ext uri="{FF2B5EF4-FFF2-40B4-BE49-F238E27FC236}">
                <a16:creationId xmlns:a16="http://schemas.microsoft.com/office/drawing/2014/main" id="{0250F49F-AE8A-36F0-41BD-FD571AD30556}"/>
              </a:ext>
            </a:extLst>
          </p:cNvPr>
          <p:cNvCxnSpPr>
            <a:cxnSpLocks/>
          </p:cNvCxnSpPr>
          <p:nvPr/>
        </p:nvCxnSpPr>
        <p:spPr>
          <a:xfrm>
            <a:off x="0" y="975871"/>
            <a:ext cx="18288000"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953879C-B239-D2ED-B7EF-C2CBB10575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399" y="1247810"/>
            <a:ext cx="10072631" cy="6715087"/>
          </a:xfrm>
          <a:prstGeom prst="rect">
            <a:avLst/>
          </a:prstGeom>
        </p:spPr>
      </p:pic>
      <p:sp>
        <p:nvSpPr>
          <p:cNvPr id="7" name="TextBox 6">
            <a:extLst>
              <a:ext uri="{FF2B5EF4-FFF2-40B4-BE49-F238E27FC236}">
                <a16:creationId xmlns:a16="http://schemas.microsoft.com/office/drawing/2014/main" id="{A03849B3-9B68-6176-2A2A-1A4272BF7A8D}"/>
              </a:ext>
            </a:extLst>
          </p:cNvPr>
          <p:cNvSpPr txBox="1"/>
          <p:nvPr/>
        </p:nvSpPr>
        <p:spPr>
          <a:xfrm>
            <a:off x="17487900" y="381132"/>
            <a:ext cx="609600" cy="369332"/>
          </a:xfrm>
          <a:prstGeom prst="rect">
            <a:avLst/>
          </a:prstGeom>
          <a:noFill/>
        </p:spPr>
        <p:txBody>
          <a:bodyPr wrap="square" rtlCol="0">
            <a:spAutoFit/>
          </a:bodyPr>
          <a:lstStyle/>
          <a:p>
            <a:fld id="{04625842-8E30-480D-915C-0F23812B9802}" type="slidenum">
              <a:rPr kumimoji="1" lang="ja-JP" altLang="en-US" smtClean="0"/>
              <a:t>19</a:t>
            </a:fld>
            <a:endParaRPr kumimoji="1" lang="ja-JP" altLang="en-US" dirty="0"/>
          </a:p>
        </p:txBody>
      </p:sp>
    </p:spTree>
    <p:extLst>
      <p:ext uri="{BB962C8B-B14F-4D97-AF65-F5344CB8AC3E}">
        <p14:creationId xmlns:p14="http://schemas.microsoft.com/office/powerpoint/2010/main" val="189602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93360" y="8655972"/>
            <a:ext cx="351118" cy="35111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821813" y="8531732"/>
            <a:ext cx="351118" cy="351118"/>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808553" y="9237604"/>
            <a:ext cx="377639" cy="259541"/>
          </a:xfrm>
          <a:prstGeom prst="rect">
            <a:avLst/>
          </a:prstGeom>
        </p:spPr>
      </p:pic>
      <p:sp>
        <p:nvSpPr>
          <p:cNvPr id="6" name="Freeform 6"/>
          <p:cNvSpPr/>
          <p:nvPr/>
        </p:nvSpPr>
        <p:spPr>
          <a:xfrm>
            <a:off x="-202951" y="7227172"/>
            <a:ext cx="18501372" cy="3208718"/>
          </a:xfrm>
          <a:custGeom>
            <a:avLst/>
            <a:gdLst/>
            <a:ahLst/>
            <a:cxnLst/>
            <a:rect l="l" t="t" r="r" b="b"/>
            <a:pathLst>
              <a:path w="6258489" h="2007196">
                <a:moveTo>
                  <a:pt x="0" y="0"/>
                </a:moveTo>
                <a:lnTo>
                  <a:pt x="6258489" y="0"/>
                </a:lnTo>
                <a:lnTo>
                  <a:pt x="6258489" y="2007196"/>
                </a:lnTo>
                <a:lnTo>
                  <a:pt x="0" y="2007196"/>
                </a:lnTo>
                <a:close/>
              </a:path>
            </a:pathLst>
          </a:custGeom>
          <a:solidFill>
            <a:srgbClr val="0070C0"/>
          </a:solidFill>
        </p:spPr>
      </p:sp>
      <p:sp>
        <p:nvSpPr>
          <p:cNvPr id="7" name="TextBox 7"/>
          <p:cNvSpPr txBox="1"/>
          <p:nvPr/>
        </p:nvSpPr>
        <p:spPr>
          <a:xfrm>
            <a:off x="10439400" y="7850108"/>
            <a:ext cx="7736387" cy="2360390"/>
          </a:xfrm>
          <a:prstGeom prst="rect">
            <a:avLst/>
          </a:prstGeom>
        </p:spPr>
        <p:txBody>
          <a:bodyPr wrap="square" lIns="0" tIns="0" rIns="0" bIns="0" rtlCol="0" anchor="t">
            <a:spAutoFit/>
          </a:bodyPr>
          <a:lstStyle/>
          <a:p>
            <a:pPr>
              <a:lnSpc>
                <a:spcPts val="3136"/>
              </a:lnSpc>
            </a:pPr>
            <a:r>
              <a:rPr lang="en-US" sz="2200" b="1" dirty="0">
                <a:solidFill>
                  <a:srgbClr val="F8F8F8"/>
                </a:solidFill>
                <a:latin typeface="+mj-lt"/>
              </a:rPr>
              <a:t>Contents : Vietnam’s Trade &amp; Container Throughput (2-3) </a:t>
            </a:r>
          </a:p>
          <a:p>
            <a:pPr>
              <a:lnSpc>
                <a:spcPts val="3136"/>
              </a:lnSpc>
            </a:pPr>
            <a:r>
              <a:rPr lang="en-US" sz="2200" b="1" dirty="0">
                <a:solidFill>
                  <a:srgbClr val="F8F8F8"/>
                </a:solidFill>
                <a:latin typeface="+mj-lt"/>
              </a:rPr>
              <a:t>                   </a:t>
            </a:r>
            <a:r>
              <a:rPr lang="en-US" sz="2200" b="1" dirty="0" err="1">
                <a:solidFill>
                  <a:srgbClr val="F8F8F8"/>
                </a:solidFill>
                <a:latin typeface="+mj-lt"/>
              </a:rPr>
              <a:t>Lach</a:t>
            </a:r>
            <a:r>
              <a:rPr lang="en-US" sz="2200" b="1" dirty="0">
                <a:solidFill>
                  <a:srgbClr val="F8F8F8"/>
                </a:solidFill>
                <a:latin typeface="+mj-lt"/>
              </a:rPr>
              <a:t> Huyen Port Project (4-5)</a:t>
            </a:r>
          </a:p>
          <a:p>
            <a:pPr>
              <a:lnSpc>
                <a:spcPts val="3136"/>
              </a:lnSpc>
            </a:pPr>
            <a:r>
              <a:rPr lang="en-US" sz="2200" b="1" dirty="0">
                <a:solidFill>
                  <a:srgbClr val="F8F8F8"/>
                </a:solidFill>
                <a:latin typeface="+mj-lt"/>
              </a:rPr>
              <a:t>                   About TC-HICT (6-11)</a:t>
            </a:r>
          </a:p>
          <a:p>
            <a:pPr>
              <a:lnSpc>
                <a:spcPts val="3136"/>
              </a:lnSpc>
            </a:pPr>
            <a:r>
              <a:rPr lang="en-US" sz="2200" b="1" dirty="0">
                <a:solidFill>
                  <a:srgbClr val="F8F8F8"/>
                </a:solidFill>
                <a:latin typeface="+mj-lt"/>
              </a:rPr>
              <a:t>                   Container Shipping in Hai </a:t>
            </a:r>
            <a:r>
              <a:rPr lang="en-US" sz="2200" b="1" dirty="0" err="1">
                <a:solidFill>
                  <a:srgbClr val="F8F8F8"/>
                </a:solidFill>
                <a:latin typeface="+mj-lt"/>
              </a:rPr>
              <a:t>Phong</a:t>
            </a:r>
            <a:r>
              <a:rPr lang="en-US" sz="2200" b="1" dirty="0">
                <a:solidFill>
                  <a:srgbClr val="F8F8F8"/>
                </a:solidFill>
                <a:latin typeface="+mj-lt"/>
              </a:rPr>
              <a:t> (12-16)</a:t>
            </a:r>
          </a:p>
          <a:p>
            <a:pPr>
              <a:lnSpc>
                <a:spcPts val="3136"/>
              </a:lnSpc>
            </a:pPr>
            <a:r>
              <a:rPr lang="en-US" sz="2200" b="1" dirty="0">
                <a:solidFill>
                  <a:srgbClr val="F8F8F8"/>
                </a:solidFill>
                <a:latin typeface="+mj-lt"/>
              </a:rPr>
              <a:t>                   Affiliated Services (17-18) </a:t>
            </a:r>
          </a:p>
          <a:p>
            <a:pPr>
              <a:lnSpc>
                <a:spcPts val="3136"/>
              </a:lnSpc>
            </a:pPr>
            <a:r>
              <a:rPr lang="en-US" sz="2200" b="1" dirty="0">
                <a:solidFill>
                  <a:srgbClr val="F8F8F8"/>
                </a:solidFill>
                <a:latin typeface="+mj-lt"/>
              </a:rPr>
              <a:t>                   </a:t>
            </a:r>
          </a:p>
        </p:txBody>
      </p:sp>
      <p:pic>
        <p:nvPicPr>
          <p:cNvPr id="22" name="Picture 22"/>
          <p:cNvPicPr>
            <a:picLocks noChangeAspect="1"/>
          </p:cNvPicPr>
          <p:nvPr/>
        </p:nvPicPr>
        <p:blipFill>
          <a:blip r:embed="rId9"/>
          <a:srcRect t="17168" r="6993" b="4242"/>
          <a:stretch>
            <a:fillRect/>
          </a:stretch>
        </p:blipFill>
        <p:spPr>
          <a:xfrm>
            <a:off x="6803240" y="0"/>
            <a:ext cx="11484760" cy="7278307"/>
          </a:xfrm>
          <a:prstGeom prst="rect">
            <a:avLst/>
          </a:prstGeom>
        </p:spPr>
      </p:pic>
      <p:grpSp>
        <p:nvGrpSpPr>
          <p:cNvPr id="23" name="Group 23"/>
          <p:cNvGrpSpPr/>
          <p:nvPr/>
        </p:nvGrpSpPr>
        <p:grpSpPr>
          <a:xfrm rot="-5400000">
            <a:off x="902964" y="-1116339"/>
            <a:ext cx="7658101" cy="9890775"/>
            <a:chOff x="0" y="0"/>
            <a:chExt cx="2771140" cy="3374390"/>
          </a:xfrm>
        </p:grpSpPr>
        <p:sp>
          <p:nvSpPr>
            <p:cNvPr id="24" name="Freeform 24"/>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FFFFFF"/>
            </a:solidFill>
          </p:spPr>
        </p:sp>
      </p:grpSp>
      <p:grpSp>
        <p:nvGrpSpPr>
          <p:cNvPr id="25" name="Group 25"/>
          <p:cNvGrpSpPr/>
          <p:nvPr/>
        </p:nvGrpSpPr>
        <p:grpSpPr>
          <a:xfrm rot="-5400000">
            <a:off x="951904" y="-846091"/>
            <a:ext cx="7078141" cy="9357369"/>
            <a:chOff x="132746" y="0"/>
            <a:chExt cx="2564293" cy="3374390"/>
          </a:xfrm>
        </p:grpSpPr>
        <p:sp>
          <p:nvSpPr>
            <p:cNvPr id="26" name="Freeform 26"/>
            <p:cNvSpPr/>
            <p:nvPr/>
          </p:nvSpPr>
          <p:spPr>
            <a:xfrm>
              <a:off x="132746" y="0"/>
              <a:ext cx="2564293"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0070C0"/>
            </a:solidFill>
          </p:spPr>
        </p:sp>
      </p:grpSp>
      <p:grpSp>
        <p:nvGrpSpPr>
          <p:cNvPr id="27" name="Group 27"/>
          <p:cNvGrpSpPr/>
          <p:nvPr/>
        </p:nvGrpSpPr>
        <p:grpSpPr>
          <a:xfrm rot="-5400000">
            <a:off x="369565" y="-582939"/>
            <a:ext cx="7581902" cy="8747773"/>
            <a:chOff x="0" y="0"/>
            <a:chExt cx="2771140" cy="3374390"/>
          </a:xfrm>
        </p:grpSpPr>
        <p:sp>
          <p:nvSpPr>
            <p:cNvPr id="28" name="Freeform 28"/>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FFFFFF"/>
            </a:solidFill>
          </p:spPr>
        </p:sp>
      </p:grpSp>
      <p:pic>
        <p:nvPicPr>
          <p:cNvPr id="29" name="Picture 29"/>
          <p:cNvPicPr>
            <a:picLocks noChangeAspect="1"/>
          </p:cNvPicPr>
          <p:nvPr/>
        </p:nvPicPr>
        <p:blipFill>
          <a:blip r:embed="rId10"/>
          <a:srcRect/>
          <a:stretch>
            <a:fillRect/>
          </a:stretch>
        </p:blipFill>
        <p:spPr>
          <a:xfrm>
            <a:off x="1218217" y="609672"/>
            <a:ext cx="4226261" cy="2046215"/>
          </a:xfrm>
          <a:prstGeom prst="rect">
            <a:avLst/>
          </a:prstGeom>
        </p:spPr>
      </p:pic>
      <p:sp>
        <p:nvSpPr>
          <p:cNvPr id="30" name="TextBox 30"/>
          <p:cNvSpPr txBox="1"/>
          <p:nvPr/>
        </p:nvSpPr>
        <p:spPr>
          <a:xfrm>
            <a:off x="1218217" y="2738490"/>
            <a:ext cx="6909957" cy="4153863"/>
          </a:xfrm>
          <a:prstGeom prst="rect">
            <a:avLst/>
          </a:prstGeom>
        </p:spPr>
        <p:txBody>
          <a:bodyPr lIns="0" tIns="0" rIns="0" bIns="0" rtlCol="0" anchor="t">
            <a:spAutoFit/>
          </a:bodyPr>
          <a:lstStyle/>
          <a:p>
            <a:pPr>
              <a:lnSpc>
                <a:spcPts val="6531"/>
              </a:lnSpc>
            </a:pPr>
            <a:r>
              <a:rPr lang="en-US" sz="5488" b="1" dirty="0">
                <a:solidFill>
                  <a:srgbClr val="FF1616"/>
                </a:solidFill>
                <a:latin typeface="Muli Black" panose="020B0604020202020204" charset="0"/>
              </a:rPr>
              <a:t>TAN CANG</a:t>
            </a:r>
          </a:p>
          <a:p>
            <a:pPr>
              <a:lnSpc>
                <a:spcPts val="6531"/>
              </a:lnSpc>
            </a:pPr>
            <a:r>
              <a:rPr lang="en-US" sz="5488" b="1" dirty="0">
                <a:solidFill>
                  <a:srgbClr val="FF1616"/>
                </a:solidFill>
                <a:latin typeface="Muli Black" panose="020B0604020202020204" charset="0"/>
              </a:rPr>
              <a:t>H</a:t>
            </a:r>
            <a:r>
              <a:rPr lang="en-US" sz="5488" b="1" dirty="0">
                <a:solidFill>
                  <a:srgbClr val="3B3939"/>
                </a:solidFill>
                <a:latin typeface="Muli Black" panose="020B0604020202020204" charset="0"/>
              </a:rPr>
              <a:t>AI PHONG </a:t>
            </a:r>
            <a:r>
              <a:rPr lang="en-US" sz="5488" b="1" dirty="0">
                <a:solidFill>
                  <a:srgbClr val="FF1616"/>
                </a:solidFill>
                <a:latin typeface="Muli Black" panose="020B0604020202020204" charset="0"/>
              </a:rPr>
              <a:t>I</a:t>
            </a:r>
            <a:r>
              <a:rPr lang="en-US" sz="5488" b="1" dirty="0">
                <a:solidFill>
                  <a:srgbClr val="3B3939"/>
                </a:solidFill>
                <a:latin typeface="Muli Black" panose="020B0604020202020204" charset="0"/>
              </a:rPr>
              <a:t>NTERNATIONAL</a:t>
            </a:r>
          </a:p>
          <a:p>
            <a:pPr>
              <a:lnSpc>
                <a:spcPts val="6531"/>
              </a:lnSpc>
            </a:pPr>
            <a:r>
              <a:rPr lang="en-US" sz="5488" b="1" dirty="0">
                <a:solidFill>
                  <a:srgbClr val="FF1616"/>
                </a:solidFill>
                <a:latin typeface="Muli Black" panose="020B0604020202020204" charset="0"/>
              </a:rPr>
              <a:t>C</a:t>
            </a:r>
            <a:r>
              <a:rPr lang="en-US" sz="5488" b="1" dirty="0">
                <a:solidFill>
                  <a:srgbClr val="3B3939"/>
                </a:solidFill>
                <a:latin typeface="Muli Black" panose="020B0604020202020204" charset="0"/>
              </a:rPr>
              <a:t>ONTAINER </a:t>
            </a:r>
          </a:p>
          <a:p>
            <a:pPr>
              <a:lnSpc>
                <a:spcPts val="6531"/>
              </a:lnSpc>
            </a:pPr>
            <a:r>
              <a:rPr lang="en-US" sz="5488" b="1" dirty="0">
                <a:solidFill>
                  <a:srgbClr val="FF1616"/>
                </a:solidFill>
                <a:latin typeface="Muli Black" panose="020B0604020202020204" charset="0"/>
              </a:rPr>
              <a:t>T</a:t>
            </a:r>
            <a:r>
              <a:rPr lang="en-US" sz="5488" b="1" dirty="0">
                <a:solidFill>
                  <a:srgbClr val="3B3939"/>
                </a:solidFill>
                <a:latin typeface="Muli Black" panose="020B0604020202020204" charset="0"/>
              </a:rPr>
              <a:t>ERMINAL</a:t>
            </a:r>
          </a:p>
        </p:txBody>
      </p:sp>
      <p:sp>
        <p:nvSpPr>
          <p:cNvPr id="32" name="AutoShape 32">
            <a:extLst>
              <a:ext uri="{FF2B5EF4-FFF2-40B4-BE49-F238E27FC236}">
                <a16:creationId xmlns:a16="http://schemas.microsoft.com/office/drawing/2014/main" id="{8F88593D-14D8-407E-A3C2-D3ABF1A31F5D}"/>
              </a:ext>
            </a:extLst>
          </p:cNvPr>
          <p:cNvSpPr/>
          <p:nvPr/>
        </p:nvSpPr>
        <p:spPr>
          <a:xfrm>
            <a:off x="7010400" y="7571830"/>
            <a:ext cx="11288021" cy="0"/>
          </a:xfrm>
          <a:prstGeom prst="line">
            <a:avLst/>
          </a:prstGeom>
          <a:ln w="152400" cap="rnd">
            <a:solidFill>
              <a:srgbClr val="FFFFFF"/>
            </a:solidFill>
            <a:prstDash val="solid"/>
            <a:headEnd type="none" w="sm" len="sm"/>
            <a:tailEnd type="none" w="sm" len="sm"/>
          </a:ln>
        </p:spPr>
      </p:sp>
      <p:sp>
        <p:nvSpPr>
          <p:cNvPr id="34" name="TextBox 33">
            <a:extLst>
              <a:ext uri="{FF2B5EF4-FFF2-40B4-BE49-F238E27FC236}">
                <a16:creationId xmlns:a16="http://schemas.microsoft.com/office/drawing/2014/main" id="{3682FF6E-3DB6-46C4-B092-687F5EFB830D}"/>
              </a:ext>
            </a:extLst>
          </p:cNvPr>
          <p:cNvSpPr txBox="1"/>
          <p:nvPr/>
        </p:nvSpPr>
        <p:spPr>
          <a:xfrm>
            <a:off x="369073" y="7961692"/>
            <a:ext cx="9100247" cy="1815882"/>
          </a:xfrm>
          <a:prstGeom prst="rect">
            <a:avLst/>
          </a:prstGeom>
          <a:noFill/>
        </p:spPr>
        <p:txBody>
          <a:bodyPr wrap="square">
            <a:spAutoFit/>
          </a:bodyPr>
          <a:lstStyle/>
          <a:p>
            <a:pPr algn="ctr"/>
            <a:r>
              <a:rPr lang="en-US" sz="3200" b="1" dirty="0">
                <a:solidFill>
                  <a:schemeClr val="bg1"/>
                </a:solidFill>
                <a:latin typeface="Muli Black" panose="020B0604020202020204" charset="0"/>
              </a:rPr>
              <a:t>The First Deep-Water Container Terminal </a:t>
            </a:r>
          </a:p>
          <a:p>
            <a:pPr algn="ctr"/>
            <a:r>
              <a:rPr lang="en-US" sz="3200" b="1" dirty="0">
                <a:solidFill>
                  <a:schemeClr val="bg1"/>
                </a:solidFill>
                <a:latin typeface="Muli Black" panose="020B0604020202020204" charset="0"/>
              </a:rPr>
              <a:t>in Northern Vietnam</a:t>
            </a:r>
          </a:p>
          <a:p>
            <a:pPr algn="ctr"/>
            <a:endParaRPr lang="en-US" sz="1200" b="1" dirty="0">
              <a:solidFill>
                <a:schemeClr val="bg1"/>
              </a:solidFill>
              <a:latin typeface="Muli Black" panose="020B0604020202020204" charset="0"/>
            </a:endParaRPr>
          </a:p>
          <a:p>
            <a:pPr algn="ctr"/>
            <a:endParaRPr lang="en-US" sz="1200" b="1" dirty="0">
              <a:solidFill>
                <a:schemeClr val="bg1"/>
              </a:solidFill>
              <a:latin typeface="Muli Black" panose="020B0604020202020204" charset="0"/>
            </a:endParaRPr>
          </a:p>
          <a:p>
            <a:pPr algn="ctr"/>
            <a:r>
              <a:rPr lang="en-US" sz="2400" b="1" dirty="0">
                <a:solidFill>
                  <a:schemeClr val="bg1"/>
                </a:solidFill>
                <a:latin typeface="Muli Black" panose="020B0604020202020204" charset="0"/>
              </a:rPr>
              <a:t>Presentation Materials -ver.3</a:t>
            </a:r>
          </a:p>
        </p:txBody>
      </p:sp>
    </p:spTree>
    <p:extLst>
      <p:ext uri="{BB962C8B-B14F-4D97-AF65-F5344CB8AC3E}">
        <p14:creationId xmlns:p14="http://schemas.microsoft.com/office/powerpoint/2010/main" val="17901687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42" presetClass="entr" presetSubtype="0" fill="hold" nodeType="withEffect">
                                  <p:stCondLst>
                                    <p:cond delay="0"/>
                                  </p:stCondLst>
                                  <p:childTnLst>
                                    <p:set>
                                      <p:cBhvr>
                                        <p:cTn id="9" dur="1" fill="hold">
                                          <p:stCondLst>
                                            <p:cond delay="0"/>
                                          </p:stCondLst>
                                        </p:cTn>
                                        <p:tgtEl>
                                          <p:spTgt spid="30">
                                            <p:txEl>
                                              <p:pRg st="0" end="0"/>
                                            </p:txEl>
                                          </p:spTgt>
                                        </p:tgtEl>
                                        <p:attrNameLst>
                                          <p:attrName>style.visibility</p:attrName>
                                        </p:attrNameLst>
                                      </p:cBhvr>
                                      <p:to>
                                        <p:strVal val="visible"/>
                                      </p:to>
                                    </p:set>
                                    <p:animEffect transition="in" filter="fade">
                                      <p:cBhvr>
                                        <p:cTn id="10" dur="1000"/>
                                        <p:tgtEl>
                                          <p:spTgt spid="30">
                                            <p:txEl>
                                              <p:pRg st="0" end="0"/>
                                            </p:txEl>
                                          </p:spTgt>
                                        </p:tgtEl>
                                      </p:cBhvr>
                                    </p:animEffect>
                                    <p:anim calcmode="lin" valueType="num">
                                      <p:cBhvr>
                                        <p:cTn id="11"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0">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0">
                                            <p:txEl>
                                              <p:pRg st="1" end="1"/>
                                            </p:txEl>
                                          </p:spTgt>
                                        </p:tgtEl>
                                        <p:attrNameLst>
                                          <p:attrName>style.visibility</p:attrName>
                                        </p:attrNameLst>
                                      </p:cBhvr>
                                      <p:to>
                                        <p:strVal val="visible"/>
                                      </p:to>
                                    </p:set>
                                    <p:animEffect transition="in" filter="fade">
                                      <p:cBhvr>
                                        <p:cTn id="15" dur="1000"/>
                                        <p:tgtEl>
                                          <p:spTgt spid="30">
                                            <p:txEl>
                                              <p:pRg st="1" end="1"/>
                                            </p:txEl>
                                          </p:spTgt>
                                        </p:tgtEl>
                                      </p:cBhvr>
                                    </p:animEffect>
                                    <p:anim calcmode="lin" valueType="num">
                                      <p:cBhvr>
                                        <p:cTn id="16"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30">
                                            <p:txEl>
                                              <p:pRg st="1" end="1"/>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0">
                                            <p:txEl>
                                              <p:pRg st="2" end="2"/>
                                            </p:txEl>
                                          </p:spTgt>
                                        </p:tgtEl>
                                        <p:attrNameLst>
                                          <p:attrName>style.visibility</p:attrName>
                                        </p:attrNameLst>
                                      </p:cBhvr>
                                      <p:to>
                                        <p:strVal val="visible"/>
                                      </p:to>
                                    </p:set>
                                    <p:animEffect transition="in" filter="fade">
                                      <p:cBhvr>
                                        <p:cTn id="20" dur="1000"/>
                                        <p:tgtEl>
                                          <p:spTgt spid="30">
                                            <p:txEl>
                                              <p:pRg st="2" end="2"/>
                                            </p:txEl>
                                          </p:spTgt>
                                        </p:tgtEl>
                                      </p:cBhvr>
                                    </p:animEffect>
                                    <p:anim calcmode="lin" valueType="num">
                                      <p:cBhvr>
                                        <p:cTn id="21"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0">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0">
                                            <p:txEl>
                                              <p:pRg st="3" end="3"/>
                                            </p:txEl>
                                          </p:spTgt>
                                        </p:tgtEl>
                                        <p:attrNameLst>
                                          <p:attrName>style.visibility</p:attrName>
                                        </p:attrNameLst>
                                      </p:cBhvr>
                                      <p:to>
                                        <p:strVal val="visible"/>
                                      </p:to>
                                    </p:set>
                                    <p:animEffect transition="in" filter="fade">
                                      <p:cBhvr>
                                        <p:cTn id="25" dur="1000"/>
                                        <p:tgtEl>
                                          <p:spTgt spid="30">
                                            <p:txEl>
                                              <p:pRg st="3" end="3"/>
                                            </p:txEl>
                                          </p:spTgt>
                                        </p:tgtEl>
                                      </p:cBhvr>
                                    </p:animEffect>
                                    <p:anim calcmode="lin" valueType="num">
                                      <p:cBhvr>
                                        <p:cTn id="26"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0">
                                            <p:txEl>
                                              <p:pRg st="3" end="3"/>
                                            </p:txEl>
                                          </p:spTgt>
                                        </p:tgtEl>
                                        <p:attrNameLst>
                                          <p:attrName>ppt_y</p:attrName>
                                        </p:attrNameLst>
                                      </p:cBhvr>
                                      <p:tavLst>
                                        <p:tav tm="0">
                                          <p:val>
                                            <p:strVal val="#ppt_y+.1"/>
                                          </p:val>
                                        </p:tav>
                                        <p:tav tm="100000">
                                          <p:val>
                                            <p:strVal val="#ppt_y"/>
                                          </p:val>
                                        </p:tav>
                                      </p:tavLst>
                                    </p:anim>
                                  </p:childTnLst>
                                </p:cTn>
                              </p:par>
                              <p:par>
                                <p:cTn id="28" presetID="32" presetClass="emph" presetSubtype="0" fill="hold" nodeType="withEffect">
                                  <p:stCondLst>
                                    <p:cond delay="0"/>
                                  </p:stCondLst>
                                  <p:childTnLst>
                                    <p:animRot by="120000">
                                      <p:cBhvr>
                                        <p:cTn id="29" dur="100" fill="hold">
                                          <p:stCondLst>
                                            <p:cond delay="0"/>
                                          </p:stCondLst>
                                        </p:cTn>
                                        <p:tgtEl>
                                          <p:spTgt spid="29"/>
                                        </p:tgtEl>
                                        <p:attrNameLst>
                                          <p:attrName>r</p:attrName>
                                        </p:attrNameLst>
                                      </p:cBhvr>
                                    </p:animRot>
                                    <p:animRot by="-240000">
                                      <p:cBhvr>
                                        <p:cTn id="30" dur="200" fill="hold">
                                          <p:stCondLst>
                                            <p:cond delay="200"/>
                                          </p:stCondLst>
                                        </p:cTn>
                                        <p:tgtEl>
                                          <p:spTgt spid="29"/>
                                        </p:tgtEl>
                                        <p:attrNameLst>
                                          <p:attrName>r</p:attrName>
                                        </p:attrNameLst>
                                      </p:cBhvr>
                                    </p:animRot>
                                    <p:animRot by="240000">
                                      <p:cBhvr>
                                        <p:cTn id="31" dur="200" fill="hold">
                                          <p:stCondLst>
                                            <p:cond delay="400"/>
                                          </p:stCondLst>
                                        </p:cTn>
                                        <p:tgtEl>
                                          <p:spTgt spid="29"/>
                                        </p:tgtEl>
                                        <p:attrNameLst>
                                          <p:attrName>r</p:attrName>
                                        </p:attrNameLst>
                                      </p:cBhvr>
                                    </p:animRot>
                                    <p:animRot by="-240000">
                                      <p:cBhvr>
                                        <p:cTn id="32" dur="200" fill="hold">
                                          <p:stCondLst>
                                            <p:cond delay="600"/>
                                          </p:stCondLst>
                                        </p:cTn>
                                        <p:tgtEl>
                                          <p:spTgt spid="29"/>
                                        </p:tgtEl>
                                        <p:attrNameLst>
                                          <p:attrName>r</p:attrName>
                                        </p:attrNameLst>
                                      </p:cBhvr>
                                    </p:animRot>
                                    <p:animRot by="120000">
                                      <p:cBhvr>
                                        <p:cTn id="33" dur="200" fill="hold">
                                          <p:stCondLst>
                                            <p:cond delay="800"/>
                                          </p:stCondLst>
                                        </p:cTn>
                                        <p:tgtEl>
                                          <p:spTgt spid="2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95866" y="7982627"/>
            <a:ext cx="1107698" cy="1152186"/>
            <a:chOff x="0" y="0"/>
            <a:chExt cx="1476930" cy="1536248"/>
          </a:xfrm>
          <a:solidFill>
            <a:srgbClr val="A066CB"/>
          </a:solidFill>
        </p:grpSpPr>
        <p:grpSp>
          <p:nvGrpSpPr>
            <p:cNvPr id="3" name="Group 3"/>
            <p:cNvGrpSpPr/>
            <p:nvPr/>
          </p:nvGrpSpPr>
          <p:grpSpPr>
            <a:xfrm>
              <a:off x="0" y="0"/>
              <a:ext cx="1476930" cy="1536248"/>
              <a:chOff x="0" y="0"/>
              <a:chExt cx="676908" cy="704094"/>
            </a:xfrm>
            <a:grpFill/>
          </p:grpSpPr>
          <p:sp>
            <p:nvSpPr>
              <p:cNvPr id="4" name="Freeform 4"/>
              <p:cNvSpPr/>
              <p:nvPr/>
            </p:nvSpPr>
            <p:spPr>
              <a:xfrm>
                <a:off x="0" y="0"/>
                <a:ext cx="676908" cy="704094"/>
              </a:xfrm>
              <a:custGeom>
                <a:avLst/>
                <a:gdLst/>
                <a:ahLst/>
                <a:cxnLst/>
                <a:rect l="l" t="t" r="r" b="b"/>
                <a:pathLst>
                  <a:path w="676908" h="704094">
                    <a:moveTo>
                      <a:pt x="552447" y="704094"/>
                    </a:moveTo>
                    <a:lnTo>
                      <a:pt x="124460" y="704094"/>
                    </a:lnTo>
                    <a:cubicBezTo>
                      <a:pt x="55880" y="704094"/>
                      <a:pt x="0" y="648214"/>
                      <a:pt x="0" y="579634"/>
                    </a:cubicBezTo>
                    <a:lnTo>
                      <a:pt x="0" y="124460"/>
                    </a:lnTo>
                    <a:cubicBezTo>
                      <a:pt x="0" y="55880"/>
                      <a:pt x="55880" y="0"/>
                      <a:pt x="124460" y="0"/>
                    </a:cubicBezTo>
                    <a:lnTo>
                      <a:pt x="552448" y="0"/>
                    </a:lnTo>
                    <a:cubicBezTo>
                      <a:pt x="621028" y="0"/>
                      <a:pt x="676908" y="55880"/>
                      <a:pt x="676908" y="124460"/>
                    </a:cubicBezTo>
                    <a:lnTo>
                      <a:pt x="676908" y="579634"/>
                    </a:lnTo>
                    <a:cubicBezTo>
                      <a:pt x="676908" y="648214"/>
                      <a:pt x="621028" y="704094"/>
                      <a:pt x="552448" y="704094"/>
                    </a:cubicBezTo>
                    <a:close/>
                  </a:path>
                </a:pathLst>
              </a:custGeom>
              <a:grp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9169" y="319863"/>
              <a:ext cx="878591" cy="896522"/>
            </a:xfrm>
            <a:prstGeom prst="rect">
              <a:avLst/>
            </a:prstGeom>
          </p:spPr>
        </p:pic>
      </p:grpSp>
      <p:grpSp>
        <p:nvGrpSpPr>
          <p:cNvPr id="6" name="Group 6"/>
          <p:cNvGrpSpPr/>
          <p:nvPr/>
        </p:nvGrpSpPr>
        <p:grpSpPr>
          <a:xfrm>
            <a:off x="12158080" y="6164284"/>
            <a:ext cx="1107698" cy="1152186"/>
            <a:chOff x="0" y="0"/>
            <a:chExt cx="1476930" cy="1536248"/>
          </a:xfrm>
          <a:solidFill>
            <a:srgbClr val="A066CB"/>
          </a:solidFill>
        </p:grpSpPr>
        <p:grpSp>
          <p:nvGrpSpPr>
            <p:cNvPr id="7" name="Group 7"/>
            <p:cNvGrpSpPr/>
            <p:nvPr/>
          </p:nvGrpSpPr>
          <p:grpSpPr>
            <a:xfrm>
              <a:off x="0" y="0"/>
              <a:ext cx="1476930" cy="1536248"/>
              <a:chOff x="0" y="0"/>
              <a:chExt cx="676908" cy="704094"/>
            </a:xfrm>
            <a:grpFill/>
          </p:grpSpPr>
          <p:sp>
            <p:nvSpPr>
              <p:cNvPr id="8" name="Freeform 8"/>
              <p:cNvSpPr/>
              <p:nvPr/>
            </p:nvSpPr>
            <p:spPr>
              <a:xfrm>
                <a:off x="0" y="0"/>
                <a:ext cx="676908" cy="704094"/>
              </a:xfrm>
              <a:custGeom>
                <a:avLst/>
                <a:gdLst/>
                <a:ahLst/>
                <a:cxnLst/>
                <a:rect l="l" t="t" r="r" b="b"/>
                <a:pathLst>
                  <a:path w="676908" h="704094">
                    <a:moveTo>
                      <a:pt x="552447" y="704094"/>
                    </a:moveTo>
                    <a:lnTo>
                      <a:pt x="124460" y="704094"/>
                    </a:lnTo>
                    <a:cubicBezTo>
                      <a:pt x="55880" y="704094"/>
                      <a:pt x="0" y="648214"/>
                      <a:pt x="0" y="579634"/>
                    </a:cubicBezTo>
                    <a:lnTo>
                      <a:pt x="0" y="124460"/>
                    </a:lnTo>
                    <a:cubicBezTo>
                      <a:pt x="0" y="55880"/>
                      <a:pt x="55880" y="0"/>
                      <a:pt x="124460" y="0"/>
                    </a:cubicBezTo>
                    <a:lnTo>
                      <a:pt x="552448" y="0"/>
                    </a:lnTo>
                    <a:cubicBezTo>
                      <a:pt x="621028" y="0"/>
                      <a:pt x="676908" y="55880"/>
                      <a:pt x="676908" y="124460"/>
                    </a:cubicBezTo>
                    <a:lnTo>
                      <a:pt x="676908" y="579634"/>
                    </a:lnTo>
                    <a:cubicBezTo>
                      <a:pt x="676908" y="648214"/>
                      <a:pt x="621028" y="704094"/>
                      <a:pt x="552448" y="704094"/>
                    </a:cubicBezTo>
                    <a:close/>
                  </a:path>
                </a:pathLst>
              </a:custGeom>
              <a:grpFill/>
            </p:spPr>
          </p:sp>
        </p:gr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1500" y="323489"/>
              <a:ext cx="873931" cy="873931"/>
            </a:xfrm>
            <a:prstGeom prst="rect">
              <a:avLst/>
            </a:prstGeom>
          </p:spPr>
        </p:pic>
      </p:grpSp>
      <p:grpSp>
        <p:nvGrpSpPr>
          <p:cNvPr id="10" name="Group 10"/>
          <p:cNvGrpSpPr/>
          <p:nvPr/>
        </p:nvGrpSpPr>
        <p:grpSpPr>
          <a:xfrm>
            <a:off x="12158080" y="4345941"/>
            <a:ext cx="1107698" cy="1152186"/>
            <a:chOff x="0" y="0"/>
            <a:chExt cx="1476930" cy="1536248"/>
          </a:xfrm>
          <a:solidFill>
            <a:srgbClr val="A066CB"/>
          </a:solidFill>
        </p:grpSpPr>
        <p:grpSp>
          <p:nvGrpSpPr>
            <p:cNvPr id="11" name="Group 11"/>
            <p:cNvGrpSpPr/>
            <p:nvPr/>
          </p:nvGrpSpPr>
          <p:grpSpPr>
            <a:xfrm>
              <a:off x="0" y="0"/>
              <a:ext cx="1476930" cy="1536248"/>
              <a:chOff x="0" y="0"/>
              <a:chExt cx="676908" cy="704094"/>
            </a:xfrm>
            <a:grpFill/>
          </p:grpSpPr>
          <p:sp>
            <p:nvSpPr>
              <p:cNvPr id="12" name="Freeform 12"/>
              <p:cNvSpPr/>
              <p:nvPr/>
            </p:nvSpPr>
            <p:spPr>
              <a:xfrm>
                <a:off x="0" y="0"/>
                <a:ext cx="676908" cy="704094"/>
              </a:xfrm>
              <a:custGeom>
                <a:avLst/>
                <a:gdLst/>
                <a:ahLst/>
                <a:cxnLst/>
                <a:rect l="l" t="t" r="r" b="b"/>
                <a:pathLst>
                  <a:path w="676908" h="704094">
                    <a:moveTo>
                      <a:pt x="552447" y="704094"/>
                    </a:moveTo>
                    <a:lnTo>
                      <a:pt x="124460" y="704094"/>
                    </a:lnTo>
                    <a:cubicBezTo>
                      <a:pt x="55880" y="704094"/>
                      <a:pt x="0" y="648214"/>
                      <a:pt x="0" y="579634"/>
                    </a:cubicBezTo>
                    <a:lnTo>
                      <a:pt x="0" y="124460"/>
                    </a:lnTo>
                    <a:cubicBezTo>
                      <a:pt x="0" y="55880"/>
                      <a:pt x="55880" y="0"/>
                      <a:pt x="124460" y="0"/>
                    </a:cubicBezTo>
                    <a:lnTo>
                      <a:pt x="552448" y="0"/>
                    </a:lnTo>
                    <a:cubicBezTo>
                      <a:pt x="621028" y="0"/>
                      <a:pt x="676908" y="55880"/>
                      <a:pt x="676908" y="124460"/>
                    </a:cubicBezTo>
                    <a:lnTo>
                      <a:pt x="676908" y="579634"/>
                    </a:lnTo>
                    <a:cubicBezTo>
                      <a:pt x="676908" y="648214"/>
                      <a:pt x="621028" y="704094"/>
                      <a:pt x="552448" y="704094"/>
                    </a:cubicBezTo>
                    <a:close/>
                  </a:path>
                </a:pathLst>
              </a:custGeom>
              <a:grpFill/>
            </p:spPr>
          </p:sp>
        </p:gr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3925" y="487136"/>
              <a:ext cx="909080" cy="561977"/>
            </a:xfrm>
            <a:prstGeom prst="rect">
              <a:avLst/>
            </a:prstGeom>
          </p:spPr>
        </p:pic>
      </p:grpSp>
      <p:grpSp>
        <p:nvGrpSpPr>
          <p:cNvPr id="14" name="Group 14"/>
          <p:cNvGrpSpPr/>
          <p:nvPr/>
        </p:nvGrpSpPr>
        <p:grpSpPr>
          <a:xfrm>
            <a:off x="-262554" y="0"/>
            <a:ext cx="7505273" cy="10287001"/>
            <a:chOff x="0" y="0"/>
            <a:chExt cx="1330753" cy="1913890"/>
          </a:xfrm>
          <a:solidFill>
            <a:srgbClr val="86C7ED"/>
          </a:solidFill>
        </p:grpSpPr>
        <p:sp>
          <p:nvSpPr>
            <p:cNvPr id="15" name="Freeform 15"/>
            <p:cNvSpPr/>
            <p:nvPr/>
          </p:nvSpPr>
          <p:spPr>
            <a:xfrm>
              <a:off x="0" y="0"/>
              <a:ext cx="1330753" cy="1913890"/>
            </a:xfrm>
            <a:custGeom>
              <a:avLst/>
              <a:gdLst/>
              <a:ahLst/>
              <a:cxnLst/>
              <a:rect l="l" t="t" r="r" b="b"/>
              <a:pathLst>
                <a:path w="1330753" h="1913890">
                  <a:moveTo>
                    <a:pt x="0" y="0"/>
                  </a:moveTo>
                  <a:lnTo>
                    <a:pt x="1330753" y="0"/>
                  </a:lnTo>
                  <a:lnTo>
                    <a:pt x="1330753" y="1913890"/>
                  </a:lnTo>
                  <a:lnTo>
                    <a:pt x="0" y="1913890"/>
                  </a:lnTo>
                  <a:close/>
                </a:path>
              </a:pathLst>
            </a:custGeom>
            <a:grpFill/>
          </p:spPr>
        </p:sp>
      </p:grpSp>
      <p:grpSp>
        <p:nvGrpSpPr>
          <p:cNvPr id="16" name="Group 16"/>
          <p:cNvGrpSpPr>
            <a:grpSpLocks noChangeAspect="1"/>
          </p:cNvGrpSpPr>
          <p:nvPr/>
        </p:nvGrpSpPr>
        <p:grpSpPr>
          <a:xfrm>
            <a:off x="382420" y="0"/>
            <a:ext cx="12503082" cy="10287000"/>
            <a:chOff x="0" y="0"/>
            <a:chExt cx="6184570" cy="5088399"/>
          </a:xfrm>
        </p:grpSpPr>
        <p:sp>
          <p:nvSpPr>
            <p:cNvPr id="17" name="Freeform 17"/>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solidFill>
              <a:srgbClr val="D94E4D"/>
            </a:solidFill>
          </p:spPr>
        </p:sp>
        <p:sp>
          <p:nvSpPr>
            <p:cNvPr id="18" name="Freeform 18"/>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blipFill>
              <a:blip r:embed="rId8"/>
              <a:stretch>
                <a:fillRect t="-1713" r="-13460" b="-1713"/>
              </a:stretch>
            </a:blipFill>
            <a:effectLst>
              <a:outerShdw blurRad="50800" dist="50800" dir="5400000" algn="ctr" rotWithShape="0">
                <a:srgbClr val="000000"/>
              </a:outerShdw>
            </a:effectLst>
          </p:spPr>
        </p:sp>
      </p:grpSp>
      <p:pic>
        <p:nvPicPr>
          <p:cNvPr id="19" name="Picture 19"/>
          <p:cNvPicPr>
            <a:picLocks noChangeAspect="1"/>
          </p:cNvPicPr>
          <p:nvPr/>
        </p:nvPicPr>
        <p:blipFill>
          <a:blip r:embed="rId9"/>
          <a:srcRect/>
          <a:stretch>
            <a:fillRect/>
          </a:stretch>
        </p:blipFill>
        <p:spPr>
          <a:xfrm>
            <a:off x="12711929" y="478767"/>
            <a:ext cx="4667293" cy="2259748"/>
          </a:xfrm>
          <a:prstGeom prst="rect">
            <a:avLst/>
          </a:prstGeom>
        </p:spPr>
      </p:pic>
      <p:grpSp>
        <p:nvGrpSpPr>
          <p:cNvPr id="21" name="Group 21"/>
          <p:cNvGrpSpPr/>
          <p:nvPr/>
        </p:nvGrpSpPr>
        <p:grpSpPr>
          <a:xfrm>
            <a:off x="13803746" y="7982627"/>
            <a:ext cx="3848746" cy="893610"/>
            <a:chOff x="0" y="9525"/>
            <a:chExt cx="7691176" cy="1191480"/>
          </a:xfrm>
        </p:grpSpPr>
        <p:sp>
          <p:nvSpPr>
            <p:cNvPr id="22" name="TextBox 22"/>
            <p:cNvSpPr txBox="1"/>
            <p:nvPr/>
          </p:nvSpPr>
          <p:spPr>
            <a:xfrm>
              <a:off x="0" y="469598"/>
              <a:ext cx="7691176" cy="731407"/>
            </a:xfrm>
            <a:prstGeom prst="rect">
              <a:avLst/>
            </a:prstGeom>
          </p:spPr>
          <p:txBody>
            <a:bodyPr lIns="0" tIns="0" rIns="0" bIns="0" rtlCol="0" anchor="t">
              <a:spAutoFit/>
            </a:bodyPr>
            <a:lstStyle/>
            <a:p>
              <a:pPr>
                <a:lnSpc>
                  <a:spcPts val="4542"/>
                </a:lnSpc>
              </a:pPr>
              <a:r>
                <a:rPr lang="en-US" sz="3494" b="1" dirty="0">
                  <a:solidFill>
                    <a:srgbClr val="7030A0"/>
                  </a:solidFill>
                </a:rPr>
                <a:t>1800 9270</a:t>
              </a:r>
            </a:p>
          </p:txBody>
        </p:sp>
        <p:sp>
          <p:nvSpPr>
            <p:cNvPr id="23" name="TextBox 23"/>
            <p:cNvSpPr txBox="1"/>
            <p:nvPr/>
          </p:nvSpPr>
          <p:spPr>
            <a:xfrm>
              <a:off x="0" y="9525"/>
              <a:ext cx="5544047" cy="331544"/>
            </a:xfrm>
            <a:prstGeom prst="rect">
              <a:avLst/>
            </a:prstGeom>
          </p:spPr>
          <p:txBody>
            <a:bodyPr lIns="0" tIns="0" rIns="0" bIns="0" rtlCol="0" anchor="t">
              <a:spAutoFit/>
            </a:bodyPr>
            <a:lstStyle/>
            <a:p>
              <a:pPr marL="0" lvl="0" indent="0" algn="l">
                <a:lnSpc>
                  <a:spcPts val="1996"/>
                </a:lnSpc>
                <a:spcBef>
                  <a:spcPct val="0"/>
                </a:spcBef>
              </a:pPr>
              <a:r>
                <a:rPr lang="en-US" sz="1663" b="1" spc="14" dirty="0">
                  <a:solidFill>
                    <a:srgbClr val="7030A0"/>
                  </a:solidFill>
                </a:rPr>
                <a:t>HOTLINE</a:t>
              </a:r>
            </a:p>
          </p:txBody>
        </p:sp>
      </p:grpSp>
      <p:grpSp>
        <p:nvGrpSpPr>
          <p:cNvPr id="24" name="Group 24"/>
          <p:cNvGrpSpPr/>
          <p:nvPr/>
        </p:nvGrpSpPr>
        <p:grpSpPr>
          <a:xfrm>
            <a:off x="13721626" y="4184001"/>
            <a:ext cx="3775734" cy="1471449"/>
            <a:chOff x="0" y="9525"/>
            <a:chExt cx="5575225" cy="1961933"/>
          </a:xfrm>
        </p:grpSpPr>
        <p:sp>
          <p:nvSpPr>
            <p:cNvPr id="25" name="TextBox 25"/>
            <p:cNvSpPr txBox="1"/>
            <p:nvPr/>
          </p:nvSpPr>
          <p:spPr>
            <a:xfrm>
              <a:off x="0" y="478051"/>
              <a:ext cx="4744776" cy="1493407"/>
            </a:xfrm>
            <a:prstGeom prst="rect">
              <a:avLst/>
            </a:prstGeom>
          </p:spPr>
          <p:txBody>
            <a:bodyPr wrap="square" lIns="0" tIns="0" rIns="0" bIns="0" rtlCol="0" anchor="t">
              <a:spAutoFit/>
            </a:bodyPr>
            <a:lstStyle/>
            <a:p>
              <a:pPr>
                <a:lnSpc>
                  <a:spcPts val="4542"/>
                </a:lnSpc>
              </a:pPr>
              <a:r>
                <a:rPr lang="en-US" sz="3494" b="1" dirty="0">
                  <a:solidFill>
                    <a:srgbClr val="7030A0"/>
                  </a:solidFill>
                </a:rPr>
                <a:t>mkt@hict.net.vn</a:t>
              </a:r>
            </a:p>
            <a:p>
              <a:pPr>
                <a:lnSpc>
                  <a:spcPts val="4542"/>
                </a:lnSpc>
              </a:pPr>
              <a:r>
                <a:rPr lang="en-US" sz="3494" b="1" dirty="0">
                  <a:solidFill>
                    <a:srgbClr val="7030A0"/>
                  </a:solidFill>
                </a:rPr>
                <a:t>csv@hict.net.vn</a:t>
              </a:r>
            </a:p>
          </p:txBody>
        </p:sp>
        <p:sp>
          <p:nvSpPr>
            <p:cNvPr id="26" name="TextBox 26"/>
            <p:cNvSpPr txBox="1"/>
            <p:nvPr/>
          </p:nvSpPr>
          <p:spPr>
            <a:xfrm>
              <a:off x="0" y="9525"/>
              <a:ext cx="5575225" cy="331544"/>
            </a:xfrm>
            <a:prstGeom prst="rect">
              <a:avLst/>
            </a:prstGeom>
          </p:spPr>
          <p:txBody>
            <a:bodyPr lIns="0" tIns="0" rIns="0" bIns="0" rtlCol="0" anchor="t">
              <a:spAutoFit/>
            </a:bodyPr>
            <a:lstStyle/>
            <a:p>
              <a:pPr marL="0" lvl="0" indent="0" algn="l">
                <a:lnSpc>
                  <a:spcPts val="1996"/>
                </a:lnSpc>
                <a:spcBef>
                  <a:spcPct val="0"/>
                </a:spcBef>
              </a:pPr>
              <a:r>
                <a:rPr lang="en-US" sz="1663" b="1" u="none" spc="14" dirty="0">
                  <a:solidFill>
                    <a:srgbClr val="7030A0"/>
                  </a:solidFill>
                </a:rPr>
                <a:t>EMAIL</a:t>
              </a:r>
            </a:p>
          </p:txBody>
        </p:sp>
      </p:grpSp>
      <p:grpSp>
        <p:nvGrpSpPr>
          <p:cNvPr id="27" name="Group 27"/>
          <p:cNvGrpSpPr/>
          <p:nvPr/>
        </p:nvGrpSpPr>
        <p:grpSpPr>
          <a:xfrm>
            <a:off x="13803746" y="6164284"/>
            <a:ext cx="4166762" cy="899949"/>
            <a:chOff x="0" y="9525"/>
            <a:chExt cx="7691176" cy="1199933"/>
          </a:xfrm>
        </p:grpSpPr>
        <p:sp>
          <p:nvSpPr>
            <p:cNvPr id="28" name="TextBox 28"/>
            <p:cNvSpPr txBox="1"/>
            <p:nvPr/>
          </p:nvSpPr>
          <p:spPr>
            <a:xfrm>
              <a:off x="0" y="478051"/>
              <a:ext cx="7691176" cy="731407"/>
            </a:xfrm>
            <a:prstGeom prst="rect">
              <a:avLst/>
            </a:prstGeom>
          </p:spPr>
          <p:txBody>
            <a:bodyPr lIns="0" tIns="0" rIns="0" bIns="0" rtlCol="0" anchor="t">
              <a:spAutoFit/>
            </a:bodyPr>
            <a:lstStyle/>
            <a:p>
              <a:pPr>
                <a:lnSpc>
                  <a:spcPts val="4542"/>
                </a:lnSpc>
              </a:pPr>
              <a:r>
                <a:rPr lang="en-US" sz="3494" b="1" dirty="0">
                  <a:solidFill>
                    <a:srgbClr val="7030A0"/>
                  </a:solidFill>
                </a:rPr>
                <a:t>www.hict.net.vn</a:t>
              </a:r>
            </a:p>
          </p:txBody>
        </p:sp>
        <p:sp>
          <p:nvSpPr>
            <p:cNvPr id="29" name="TextBox 29"/>
            <p:cNvSpPr txBox="1"/>
            <p:nvPr/>
          </p:nvSpPr>
          <p:spPr>
            <a:xfrm>
              <a:off x="0" y="9525"/>
              <a:ext cx="5575225" cy="331544"/>
            </a:xfrm>
            <a:prstGeom prst="rect">
              <a:avLst/>
            </a:prstGeom>
          </p:spPr>
          <p:txBody>
            <a:bodyPr lIns="0" tIns="0" rIns="0" bIns="0" rtlCol="0" anchor="t">
              <a:spAutoFit/>
            </a:bodyPr>
            <a:lstStyle/>
            <a:p>
              <a:pPr marL="0" lvl="0" indent="0" algn="l">
                <a:lnSpc>
                  <a:spcPts val="1996"/>
                </a:lnSpc>
                <a:spcBef>
                  <a:spcPct val="0"/>
                </a:spcBef>
              </a:pPr>
              <a:r>
                <a:rPr lang="en-US" sz="1663" b="1" u="none" spc="14" dirty="0">
                  <a:solidFill>
                    <a:srgbClr val="7030A0"/>
                  </a:solidFill>
                </a:rPr>
                <a:t>WEBSITE</a:t>
              </a:r>
            </a:p>
          </p:txBody>
        </p:sp>
      </p:grpSp>
      <p:sp>
        <p:nvSpPr>
          <p:cNvPr id="30" name="AutoShape 30"/>
          <p:cNvSpPr/>
          <p:nvPr/>
        </p:nvSpPr>
        <p:spPr>
          <a:xfrm>
            <a:off x="11022312" y="3738045"/>
            <a:ext cx="6492240" cy="0"/>
          </a:xfrm>
          <a:prstGeom prst="line">
            <a:avLst/>
          </a:prstGeom>
          <a:ln w="209550" cap="flat">
            <a:solidFill>
              <a:srgbClr val="86C7ED"/>
            </a:solidFill>
            <a:prstDash val="solid"/>
            <a:headEnd type="none" w="sm" len="sm"/>
            <a:tailEnd type="none" w="sm" len="sm"/>
          </a:ln>
        </p:spPr>
      </p:sp>
      <p:sp>
        <p:nvSpPr>
          <p:cNvPr id="31" name="AutoShape 31"/>
          <p:cNvSpPr/>
          <p:nvPr/>
        </p:nvSpPr>
        <p:spPr>
          <a:xfrm rot="-2521059">
            <a:off x="-1525488" y="1568788"/>
            <a:ext cx="7948827" cy="0"/>
          </a:xfrm>
          <a:prstGeom prst="line">
            <a:avLst/>
          </a:prstGeom>
          <a:ln w="133350" cap="rnd">
            <a:solidFill>
              <a:schemeClr val="bg1"/>
            </a:solidFill>
            <a:prstDash val="solid"/>
            <a:headEnd type="none" w="sm" len="sm"/>
            <a:tailEnd type="none" w="sm" len="sm"/>
          </a:ln>
        </p:spPr>
      </p:sp>
      <p:sp>
        <p:nvSpPr>
          <p:cNvPr id="32" name="AutoShape 32"/>
          <p:cNvSpPr/>
          <p:nvPr/>
        </p:nvSpPr>
        <p:spPr>
          <a:xfrm rot="2591539">
            <a:off x="-1470331" y="8806032"/>
            <a:ext cx="7948827" cy="0"/>
          </a:xfrm>
          <a:prstGeom prst="line">
            <a:avLst/>
          </a:prstGeom>
          <a:ln w="133350" cap="rnd">
            <a:solidFill>
              <a:schemeClr val="bg1"/>
            </a:solidFill>
            <a:prstDash val="solid"/>
            <a:headEnd type="none" w="sm" len="sm"/>
            <a:tailEnd type="none" w="sm" len="sm"/>
          </a:ln>
        </p:spPr>
      </p:sp>
      <p:sp>
        <p:nvSpPr>
          <p:cNvPr id="33" name="TextBox 20">
            <a:extLst>
              <a:ext uri="{FF2B5EF4-FFF2-40B4-BE49-F238E27FC236}">
                <a16:creationId xmlns:a16="http://schemas.microsoft.com/office/drawing/2014/main" id="{AC8BAD51-A29D-D7DC-7215-79B7206F47EB}"/>
              </a:ext>
            </a:extLst>
          </p:cNvPr>
          <p:cNvSpPr txBox="1"/>
          <p:nvPr/>
        </p:nvSpPr>
        <p:spPr>
          <a:xfrm>
            <a:off x="5961195" y="9066891"/>
            <a:ext cx="5912184" cy="962058"/>
          </a:xfrm>
          <a:prstGeom prst="rect">
            <a:avLst/>
          </a:prstGeom>
        </p:spPr>
        <p:txBody>
          <a:bodyPr wrap="square" lIns="0" tIns="0" rIns="0" bIns="0" rtlCol="0" anchor="t">
            <a:spAutoFit/>
          </a:bodyPr>
          <a:lstStyle/>
          <a:p>
            <a:pPr algn="ctr">
              <a:lnSpc>
                <a:spcPts val="8015"/>
              </a:lnSpc>
            </a:pPr>
            <a:r>
              <a:rPr lang="en-US" sz="6600" b="1" dirty="0">
                <a:solidFill>
                  <a:schemeClr val="bg1"/>
                </a:solidFill>
                <a:latin typeface="Muli Black" panose="020B0604020202020204" charset="0"/>
              </a:rPr>
              <a:t>THANKS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1000"/>
                                        <p:tgtEl>
                                          <p:spTgt spid="33"/>
                                        </p:tgtEl>
                                      </p:cBhvr>
                                    </p:animEffect>
                                    <p:anim calcmode="lin" valueType="num">
                                      <p:cBhvr>
                                        <p:cTn id="46" dur="1000" fill="hold"/>
                                        <p:tgtEl>
                                          <p:spTgt spid="33"/>
                                        </p:tgtEl>
                                        <p:attrNameLst>
                                          <p:attrName>ppt_x</p:attrName>
                                        </p:attrNameLst>
                                      </p:cBhvr>
                                      <p:tavLst>
                                        <p:tav tm="0">
                                          <p:val>
                                            <p:strVal val="#ppt_x"/>
                                          </p:val>
                                        </p:tav>
                                        <p:tav tm="100000">
                                          <p:val>
                                            <p:strVal val="#ppt_x"/>
                                          </p:val>
                                        </p:tav>
                                      </p:tavLst>
                                    </p:anim>
                                    <p:anim calcmode="lin" valueType="num">
                                      <p:cBhvr>
                                        <p:cTn id="4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1784138800"/>
              </p:ext>
            </p:extLst>
          </p:nvPr>
        </p:nvGraphicFramePr>
        <p:xfrm>
          <a:off x="4495800" y="1771986"/>
          <a:ext cx="13601700" cy="7901429"/>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2">
            <a:extLst>
              <a:ext uri="{FF2B5EF4-FFF2-40B4-BE49-F238E27FC236}">
                <a16:creationId xmlns:a16="http://schemas.microsoft.com/office/drawing/2014/main" id="{5BBAF00B-1F64-67AF-6174-C6CAD77F319A}"/>
              </a:ext>
            </a:extLst>
          </p:cNvPr>
          <p:cNvPicPr>
            <a:picLocks noChangeAspect="1"/>
          </p:cNvPicPr>
          <p:nvPr/>
        </p:nvPicPr>
        <p:blipFill>
          <a:blip r:embed="rId4"/>
          <a:srcRect/>
          <a:stretch>
            <a:fillRect/>
          </a:stretch>
        </p:blipFill>
        <p:spPr>
          <a:xfrm>
            <a:off x="251106" y="1715142"/>
            <a:ext cx="6348685" cy="4622980"/>
          </a:xfrm>
          <a:prstGeom prst="rect">
            <a:avLst/>
          </a:prstGeom>
        </p:spPr>
      </p:pic>
      <p:sp>
        <p:nvSpPr>
          <p:cNvPr id="13" name="Date Placeholder 2"/>
          <p:cNvSpPr txBox="1">
            <a:spLocks/>
          </p:cNvSpPr>
          <p:nvPr/>
        </p:nvSpPr>
        <p:spPr bwMode="auto">
          <a:xfrm>
            <a:off x="11232370" y="9601200"/>
            <a:ext cx="2376488"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b" anchorCtr="0" compatLnSpc="1">
            <a:prstTxWarp prst="textNoShape">
              <a:avLst/>
            </a:prstTxWarp>
          </a:bodyPr>
          <a:lstStyle>
            <a:defPPr>
              <a:defRPr lang="en-GB"/>
            </a:defPPr>
            <a:lvl1pPr algn="l" rtl="0" fontAlgn="base">
              <a:spcBef>
                <a:spcPct val="0"/>
              </a:spcBef>
              <a:spcAft>
                <a:spcPct val="0"/>
              </a:spcAft>
              <a:defRPr sz="1400"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fld id="{FC4DE938-680A-4FA0-BCBC-589257E81E39}" type="datetime6">
              <a:rPr lang="en-US" sz="2100"/>
              <a:pPr algn="ctr"/>
              <a:t>May 23</a:t>
            </a:fld>
            <a:endParaRPr lang="en-GB" sz="2100" dirty="0"/>
          </a:p>
        </p:txBody>
      </p:sp>
      <p:sp>
        <p:nvSpPr>
          <p:cNvPr id="24" name="Title 1">
            <a:extLst>
              <a:ext uri="{FF2B5EF4-FFF2-40B4-BE49-F238E27FC236}">
                <a16:creationId xmlns:a16="http://schemas.microsoft.com/office/drawing/2014/main" id="{41613C08-7803-8599-7D57-2DF3B703F361}"/>
              </a:ext>
            </a:extLst>
          </p:cNvPr>
          <p:cNvSpPr txBox="1">
            <a:spLocks/>
          </p:cNvSpPr>
          <p:nvPr/>
        </p:nvSpPr>
        <p:spPr bwMode="auto">
          <a:xfrm>
            <a:off x="2816680" y="163541"/>
            <a:ext cx="14425692" cy="646331"/>
          </a:xfrm>
          <a:prstGeom prst="rect">
            <a:avLst/>
          </a:prstGeom>
          <a:noFill/>
          <a:ln w="9525">
            <a:noFill/>
            <a:miter lim="800000"/>
            <a:headEnd/>
            <a:tailEnd/>
          </a:ln>
        </p:spPr>
        <p:txBody>
          <a:bodyPr wrap="square">
            <a:spAutoFit/>
          </a:bodyPr>
          <a:lstStyle/>
          <a:p>
            <a:pPr>
              <a:defRPr/>
            </a:pPr>
            <a:r>
              <a:rPr lang="en-US" altLang="en-US" sz="3600" b="1" dirty="0">
                <a:latin typeface="+mj-lt"/>
                <a:cs typeface="Times New Roman" panose="02020603050405020304" pitchFamily="18" charset="0"/>
              </a:rPr>
              <a:t>Vietnam’s GDP Growth &amp; International Trade Turnover 2011- 2022</a:t>
            </a:r>
          </a:p>
        </p:txBody>
      </p:sp>
      <p:pic>
        <p:nvPicPr>
          <p:cNvPr id="2" name="Picture 1">
            <a:extLst>
              <a:ext uri="{FF2B5EF4-FFF2-40B4-BE49-F238E27FC236}">
                <a16:creationId xmlns:a16="http://schemas.microsoft.com/office/drawing/2014/main" id="{98505FFE-2701-0BF2-7C60-362FEB02E0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1" y="90094"/>
            <a:ext cx="1828800" cy="885777"/>
          </a:xfrm>
          <a:prstGeom prst="rect">
            <a:avLst/>
          </a:prstGeom>
        </p:spPr>
      </p:pic>
      <p:cxnSp>
        <p:nvCxnSpPr>
          <p:cNvPr id="3" name="Straight Connector 2">
            <a:extLst>
              <a:ext uri="{FF2B5EF4-FFF2-40B4-BE49-F238E27FC236}">
                <a16:creationId xmlns:a16="http://schemas.microsoft.com/office/drawing/2014/main" id="{2F121CF6-BA19-434A-8A01-EAE338E6686C}"/>
              </a:ext>
            </a:extLst>
          </p:cNvPr>
          <p:cNvCxnSpPr>
            <a:cxnSpLocks/>
          </p:cNvCxnSpPr>
          <p:nvPr/>
        </p:nvCxnSpPr>
        <p:spPr>
          <a:xfrm>
            <a:off x="0" y="975871"/>
            <a:ext cx="18288000"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0B75593-B08B-978C-26ED-B47539E6854E}"/>
              </a:ext>
            </a:extLst>
          </p:cNvPr>
          <p:cNvSpPr txBox="1"/>
          <p:nvPr/>
        </p:nvSpPr>
        <p:spPr>
          <a:xfrm>
            <a:off x="17487900" y="381132"/>
            <a:ext cx="609600" cy="369332"/>
          </a:xfrm>
          <a:prstGeom prst="rect">
            <a:avLst/>
          </a:prstGeom>
          <a:noFill/>
        </p:spPr>
        <p:txBody>
          <a:bodyPr wrap="square" rtlCol="0">
            <a:spAutoFit/>
          </a:bodyPr>
          <a:lstStyle/>
          <a:p>
            <a:fld id="{04625842-8E30-480D-915C-0F23812B9802}" type="slidenum">
              <a:rPr kumimoji="1" lang="ja-JP" altLang="en-US" smtClean="0"/>
              <a:t>3</a:t>
            </a:fld>
            <a:endParaRPr kumimoji="1" lang="ja-JP" altLang="en-US" dirty="0"/>
          </a:p>
        </p:txBody>
      </p:sp>
      <p:graphicFrame>
        <p:nvGraphicFramePr>
          <p:cNvPr id="14" name="Chart 13">
            <a:extLst>
              <a:ext uri="{FF2B5EF4-FFF2-40B4-BE49-F238E27FC236}">
                <a16:creationId xmlns:a16="http://schemas.microsoft.com/office/drawing/2014/main" id="{7C13FEE0-DEBC-E903-2C53-58F274792E55}"/>
              </a:ext>
            </a:extLst>
          </p:cNvPr>
          <p:cNvGraphicFramePr>
            <a:graphicFrameLocks/>
          </p:cNvGraphicFramePr>
          <p:nvPr>
            <p:extLst>
              <p:ext uri="{D42A27DB-BD31-4B8C-83A1-F6EECF244321}">
                <p14:modId xmlns:p14="http://schemas.microsoft.com/office/powerpoint/2010/main" val="655176824"/>
              </p:ext>
            </p:extLst>
          </p:nvPr>
        </p:nvGraphicFramePr>
        <p:xfrm>
          <a:off x="4343400" y="1722764"/>
          <a:ext cx="13476514" cy="8542853"/>
        </p:xfrm>
        <a:graphic>
          <a:graphicData uri="http://schemas.openxmlformats.org/drawingml/2006/chart">
            <c:chart xmlns:c="http://schemas.openxmlformats.org/drawingml/2006/chart" xmlns:r="http://schemas.openxmlformats.org/officeDocument/2006/relationships" r:id="rId6"/>
          </a:graphicData>
        </a:graphic>
      </p:graphicFrame>
      <p:grpSp>
        <p:nvGrpSpPr>
          <p:cNvPr id="12" name="Group 11">
            <a:extLst>
              <a:ext uri="{FF2B5EF4-FFF2-40B4-BE49-F238E27FC236}">
                <a16:creationId xmlns:a16="http://schemas.microsoft.com/office/drawing/2014/main" id="{F88EC0B6-418E-33E3-5E31-870D8D4EE2C4}"/>
              </a:ext>
            </a:extLst>
          </p:cNvPr>
          <p:cNvGrpSpPr/>
          <p:nvPr/>
        </p:nvGrpSpPr>
        <p:grpSpPr>
          <a:xfrm>
            <a:off x="12268200" y="1287200"/>
            <a:ext cx="4289459" cy="369332"/>
            <a:chOff x="6916784" y="2309248"/>
            <a:chExt cx="4289459" cy="369332"/>
          </a:xfrm>
        </p:grpSpPr>
        <p:sp>
          <p:nvSpPr>
            <p:cNvPr id="16" name="Title 1">
              <a:extLst>
                <a:ext uri="{FF2B5EF4-FFF2-40B4-BE49-F238E27FC236}">
                  <a16:creationId xmlns:a16="http://schemas.microsoft.com/office/drawing/2014/main" id="{41613C08-7803-8599-7D57-2DF3B703F361}"/>
                </a:ext>
              </a:extLst>
            </p:cNvPr>
            <p:cNvSpPr txBox="1">
              <a:spLocks/>
            </p:cNvSpPr>
            <p:nvPr/>
          </p:nvSpPr>
          <p:spPr bwMode="auto">
            <a:xfrm>
              <a:off x="6916784" y="2373823"/>
              <a:ext cx="647699" cy="293133"/>
            </a:xfrm>
            <a:prstGeom prst="rect">
              <a:avLst/>
            </a:prstGeom>
            <a:solidFill>
              <a:srgbClr val="3D72F2"/>
            </a:solidFill>
            <a:ln w="9525">
              <a:noFill/>
              <a:miter lim="800000"/>
              <a:headEnd/>
              <a:tailEnd/>
            </a:ln>
          </p:spPr>
          <p:txBody>
            <a:bodyPr wrap="square">
              <a:spAutoFit/>
            </a:bodyPr>
            <a:lstStyle/>
            <a:p>
              <a:pPr>
                <a:defRPr/>
              </a:pPr>
              <a:endParaRPr lang="en-US" altLang="en-US" b="1" dirty="0">
                <a:solidFill>
                  <a:srgbClr val="FF5050"/>
                </a:solidFill>
                <a:latin typeface="+mj-lt"/>
                <a:cs typeface="Times New Roman" panose="02020603050405020304" pitchFamily="18" charset="0"/>
              </a:endParaRPr>
            </a:p>
          </p:txBody>
        </p:sp>
        <p:sp>
          <p:nvSpPr>
            <p:cNvPr id="17" name="Title 1">
              <a:extLst>
                <a:ext uri="{FF2B5EF4-FFF2-40B4-BE49-F238E27FC236}">
                  <a16:creationId xmlns:a16="http://schemas.microsoft.com/office/drawing/2014/main" id="{41613C08-7803-8599-7D57-2DF3B703F361}"/>
                </a:ext>
              </a:extLst>
            </p:cNvPr>
            <p:cNvSpPr txBox="1">
              <a:spLocks/>
            </p:cNvSpPr>
            <p:nvPr/>
          </p:nvSpPr>
          <p:spPr bwMode="auto">
            <a:xfrm>
              <a:off x="7822472" y="2309248"/>
              <a:ext cx="3383771" cy="369332"/>
            </a:xfrm>
            <a:prstGeom prst="rect">
              <a:avLst/>
            </a:prstGeom>
            <a:noFill/>
            <a:ln w="9525">
              <a:noFill/>
              <a:miter lim="800000"/>
              <a:headEnd/>
              <a:tailEnd/>
            </a:ln>
          </p:spPr>
          <p:txBody>
            <a:bodyPr wrap="square">
              <a:spAutoFit/>
            </a:bodyPr>
            <a:lstStyle/>
            <a:p>
              <a:pPr>
                <a:defRPr/>
              </a:pPr>
              <a:r>
                <a:rPr lang="en-US" altLang="en-US" b="1" dirty="0">
                  <a:latin typeface="+mj-lt"/>
                  <a:cs typeface="Times New Roman" panose="02020603050405020304" pitchFamily="18" charset="0"/>
                </a:rPr>
                <a:t>Int’l Trade Turnover (Billion USD)</a:t>
              </a:r>
            </a:p>
          </p:txBody>
        </p:sp>
      </p:grpSp>
      <p:grpSp>
        <p:nvGrpSpPr>
          <p:cNvPr id="9" name="Group 8">
            <a:extLst>
              <a:ext uri="{FF2B5EF4-FFF2-40B4-BE49-F238E27FC236}">
                <a16:creationId xmlns:a16="http://schemas.microsoft.com/office/drawing/2014/main" id="{76836613-9666-7EA9-EE43-12820DE351A2}"/>
              </a:ext>
            </a:extLst>
          </p:cNvPr>
          <p:cNvGrpSpPr/>
          <p:nvPr/>
        </p:nvGrpSpPr>
        <p:grpSpPr>
          <a:xfrm>
            <a:off x="7652454" y="1287200"/>
            <a:ext cx="4132216" cy="369332"/>
            <a:chOff x="6916784" y="1821372"/>
            <a:chExt cx="4132216" cy="369332"/>
          </a:xfrm>
        </p:grpSpPr>
        <p:sp>
          <p:nvSpPr>
            <p:cNvPr id="15" name="Title 1">
              <a:extLst>
                <a:ext uri="{FF2B5EF4-FFF2-40B4-BE49-F238E27FC236}">
                  <a16:creationId xmlns:a16="http://schemas.microsoft.com/office/drawing/2014/main" id="{41613C08-7803-8599-7D57-2DF3B703F361}"/>
                </a:ext>
              </a:extLst>
            </p:cNvPr>
            <p:cNvSpPr txBox="1">
              <a:spLocks/>
            </p:cNvSpPr>
            <p:nvPr/>
          </p:nvSpPr>
          <p:spPr bwMode="auto">
            <a:xfrm>
              <a:off x="7822472" y="1821372"/>
              <a:ext cx="3226528" cy="369332"/>
            </a:xfrm>
            <a:prstGeom prst="rect">
              <a:avLst/>
            </a:prstGeom>
            <a:noFill/>
            <a:ln w="9525">
              <a:noFill/>
              <a:miter lim="800000"/>
              <a:headEnd/>
              <a:tailEnd/>
            </a:ln>
          </p:spPr>
          <p:txBody>
            <a:bodyPr wrap="square">
              <a:spAutoFit/>
            </a:bodyPr>
            <a:lstStyle/>
            <a:p>
              <a:pPr>
                <a:defRPr/>
              </a:pPr>
              <a:r>
                <a:rPr lang="en-US" altLang="en-US" b="1" dirty="0">
                  <a:latin typeface="+mj-lt"/>
                  <a:cs typeface="Times New Roman" panose="02020603050405020304" pitchFamily="18" charset="0"/>
                </a:rPr>
                <a:t>Annual GDP Growth Rate (%)</a:t>
              </a:r>
            </a:p>
          </p:txBody>
        </p:sp>
        <p:cxnSp>
          <p:nvCxnSpPr>
            <p:cNvPr id="7" name="Straight Connector 6">
              <a:extLst>
                <a:ext uri="{FF2B5EF4-FFF2-40B4-BE49-F238E27FC236}">
                  <a16:creationId xmlns:a16="http://schemas.microsoft.com/office/drawing/2014/main" id="{A1076E0A-6AC2-4F2D-9EE8-083D253F0D6E}"/>
                </a:ext>
              </a:extLst>
            </p:cNvPr>
            <p:cNvCxnSpPr>
              <a:cxnSpLocks/>
            </p:cNvCxnSpPr>
            <p:nvPr/>
          </p:nvCxnSpPr>
          <p:spPr>
            <a:xfrm>
              <a:off x="6916784" y="2006038"/>
              <a:ext cx="647699" cy="0"/>
            </a:xfrm>
            <a:prstGeom prst="line">
              <a:avLst/>
            </a:prstGeom>
            <a:ln w="57150">
              <a:solidFill>
                <a:srgbClr val="CC3300"/>
              </a:solidFill>
            </a:ln>
          </p:spPr>
          <p:style>
            <a:lnRef idx="1">
              <a:schemeClr val="accent2"/>
            </a:lnRef>
            <a:fillRef idx="0">
              <a:schemeClr val="accent2"/>
            </a:fillRef>
            <a:effectRef idx="0">
              <a:schemeClr val="accent2"/>
            </a:effectRef>
            <a:fontRef idx="minor">
              <a:schemeClr val="tx1"/>
            </a:fontRef>
          </p:style>
        </p:cxnSp>
      </p:grpSp>
      <p:sp>
        <p:nvSpPr>
          <p:cNvPr id="8" name="TextBox 10">
            <a:extLst>
              <a:ext uri="{FF2B5EF4-FFF2-40B4-BE49-F238E27FC236}">
                <a16:creationId xmlns:a16="http://schemas.microsoft.com/office/drawing/2014/main" id="{31C249AD-E6BD-8F2F-3B21-81BE286F1347}"/>
              </a:ext>
            </a:extLst>
          </p:cNvPr>
          <p:cNvSpPr txBox="1"/>
          <p:nvPr/>
        </p:nvSpPr>
        <p:spPr>
          <a:xfrm>
            <a:off x="568780" y="1065533"/>
            <a:ext cx="4495800" cy="657231"/>
          </a:xfrm>
          <a:prstGeom prst="rect">
            <a:avLst/>
          </a:prstGeom>
        </p:spPr>
        <p:txBody>
          <a:bodyPr wrap="square" lIns="0" tIns="0" rIns="0" bIns="0" rtlCol="0" anchor="t">
            <a:spAutoFit/>
          </a:bodyPr>
          <a:lstStyle/>
          <a:p>
            <a:pPr>
              <a:lnSpc>
                <a:spcPts val="6188"/>
              </a:lnSpc>
            </a:pPr>
            <a:r>
              <a:rPr lang="en-US" b="1" dirty="0">
                <a:latin typeface="+mj-lt"/>
              </a:rPr>
              <a:t>VIETNAM boosts international trades by FTA</a:t>
            </a:r>
          </a:p>
        </p:txBody>
      </p:sp>
    </p:spTree>
    <p:extLst>
      <p:ext uri="{BB962C8B-B14F-4D97-AF65-F5344CB8AC3E}">
        <p14:creationId xmlns:p14="http://schemas.microsoft.com/office/powerpoint/2010/main" val="237995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TextBox 15"/>
          <p:cNvSpPr txBox="1"/>
          <p:nvPr/>
        </p:nvSpPr>
        <p:spPr>
          <a:xfrm>
            <a:off x="9591675" y="9800183"/>
            <a:ext cx="5029200" cy="307777"/>
          </a:xfrm>
          <a:prstGeom prst="rect">
            <a:avLst/>
          </a:prstGeom>
          <a:noFill/>
        </p:spPr>
        <p:txBody>
          <a:bodyPr wrap="square" rtlCol="0">
            <a:spAutoFit/>
          </a:bodyPr>
          <a:lstStyle/>
          <a:p>
            <a:pPr algn="ctr"/>
            <a:r>
              <a:rPr lang="en-US" sz="1400" dirty="0">
                <a:solidFill>
                  <a:srgbClr val="344068">
                    <a:lumMod val="50000"/>
                  </a:srgbClr>
                </a:solidFill>
                <a:latin typeface="Times New Roman" panose="02020603050405020304" pitchFamily="18" charset="0"/>
                <a:cs typeface="Times New Roman" panose="02020603050405020304" pitchFamily="18" charset="0"/>
              </a:rPr>
              <a:t>(Source: VPA, SNP-MKT, TCIT &amp; HICT)</a:t>
            </a:r>
          </a:p>
        </p:txBody>
      </p:sp>
      <p:sp>
        <p:nvSpPr>
          <p:cNvPr id="3" name="Title 1">
            <a:extLst>
              <a:ext uri="{FF2B5EF4-FFF2-40B4-BE49-F238E27FC236}">
                <a16:creationId xmlns:a16="http://schemas.microsoft.com/office/drawing/2014/main" id="{4DB0B92A-A2E0-9DC8-E299-0AF1369A02A1}"/>
              </a:ext>
            </a:extLst>
          </p:cNvPr>
          <p:cNvSpPr txBox="1">
            <a:spLocks/>
          </p:cNvSpPr>
          <p:nvPr/>
        </p:nvSpPr>
        <p:spPr bwMode="auto">
          <a:xfrm>
            <a:off x="2743200" y="179040"/>
            <a:ext cx="14313812" cy="707886"/>
          </a:xfrm>
          <a:prstGeom prst="rect">
            <a:avLst/>
          </a:prstGeom>
          <a:noFill/>
          <a:ln w="9525">
            <a:noFill/>
            <a:miter lim="800000"/>
            <a:headEnd/>
            <a:tailEnd/>
          </a:ln>
        </p:spPr>
        <p:txBody>
          <a:bodyPr wrap="square">
            <a:spAutoFit/>
          </a:bodyPr>
          <a:lstStyle/>
          <a:p>
            <a:pPr>
              <a:defRPr/>
            </a:pPr>
            <a:r>
              <a:rPr lang="en-US" altLang="en-US" sz="4000" b="1" dirty="0">
                <a:latin typeface="+mj-lt"/>
                <a:cs typeface="Times New Roman" panose="02020603050405020304" pitchFamily="18" charset="0"/>
              </a:rPr>
              <a:t>Container Throughput in Vietnam by region </a:t>
            </a:r>
            <a:r>
              <a:rPr lang="en-US" altLang="en-US" sz="2800" b="1" dirty="0">
                <a:latin typeface="+mj-lt"/>
                <a:cs typeface="Times New Roman" panose="02020603050405020304" pitchFamily="18" charset="0"/>
              </a:rPr>
              <a:t>(International + Domestic) </a:t>
            </a:r>
          </a:p>
        </p:txBody>
      </p:sp>
      <p:pic>
        <p:nvPicPr>
          <p:cNvPr id="9" name="Picture 2">
            <a:extLst>
              <a:ext uri="{FF2B5EF4-FFF2-40B4-BE49-F238E27FC236}">
                <a16:creationId xmlns:a16="http://schemas.microsoft.com/office/drawing/2014/main" id="{BD48F3AB-8508-428D-B829-21637FB231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35024"/>
            <a:ext cx="5790714" cy="807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676C5052-749E-402C-91EB-052908534D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1" y="90094"/>
            <a:ext cx="1828800" cy="885777"/>
          </a:xfrm>
          <a:prstGeom prst="rect">
            <a:avLst/>
          </a:prstGeom>
        </p:spPr>
      </p:pic>
      <p:cxnSp>
        <p:nvCxnSpPr>
          <p:cNvPr id="12" name="Straight Connector 11">
            <a:extLst>
              <a:ext uri="{FF2B5EF4-FFF2-40B4-BE49-F238E27FC236}">
                <a16:creationId xmlns:a16="http://schemas.microsoft.com/office/drawing/2014/main" id="{BF1DED42-A18C-3AB2-6D2A-3C533F321B3B}"/>
              </a:ext>
            </a:extLst>
          </p:cNvPr>
          <p:cNvCxnSpPr>
            <a:cxnSpLocks/>
          </p:cNvCxnSpPr>
          <p:nvPr/>
        </p:nvCxnSpPr>
        <p:spPr>
          <a:xfrm>
            <a:off x="0" y="975871"/>
            <a:ext cx="18288000"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748207B-282C-2436-D281-429B71DADD8E}"/>
              </a:ext>
            </a:extLst>
          </p:cNvPr>
          <p:cNvSpPr txBox="1"/>
          <p:nvPr/>
        </p:nvSpPr>
        <p:spPr>
          <a:xfrm>
            <a:off x="17487900" y="381132"/>
            <a:ext cx="609600" cy="369332"/>
          </a:xfrm>
          <a:prstGeom prst="rect">
            <a:avLst/>
          </a:prstGeom>
          <a:noFill/>
        </p:spPr>
        <p:txBody>
          <a:bodyPr wrap="square" rtlCol="0">
            <a:spAutoFit/>
          </a:bodyPr>
          <a:lstStyle/>
          <a:p>
            <a:fld id="{04625842-8E30-480D-915C-0F23812B9802}" type="slidenum">
              <a:rPr kumimoji="1" lang="ja-JP" altLang="en-US" smtClean="0"/>
              <a:t>4</a:t>
            </a:fld>
            <a:endParaRPr kumimoji="1" lang="ja-JP" altLang="en-US" dirty="0"/>
          </a:p>
        </p:txBody>
      </p:sp>
      <p:graphicFrame>
        <p:nvGraphicFramePr>
          <p:cNvPr id="4" name="Chart 3">
            <a:extLst>
              <a:ext uri="{FF2B5EF4-FFF2-40B4-BE49-F238E27FC236}">
                <a16:creationId xmlns:a16="http://schemas.microsoft.com/office/drawing/2014/main" id="{2C7E9D77-74E7-42C5-9248-99F708C44058}"/>
              </a:ext>
            </a:extLst>
          </p:cNvPr>
          <p:cNvGraphicFramePr>
            <a:graphicFrameLocks/>
          </p:cNvGraphicFramePr>
          <p:nvPr>
            <p:extLst>
              <p:ext uri="{D42A27DB-BD31-4B8C-83A1-F6EECF244321}">
                <p14:modId xmlns:p14="http://schemas.microsoft.com/office/powerpoint/2010/main" val="1755401586"/>
              </p:ext>
            </p:extLst>
          </p:nvPr>
        </p:nvGraphicFramePr>
        <p:xfrm>
          <a:off x="5562600" y="1235023"/>
          <a:ext cx="12268200" cy="847621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82746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7961C891-1610-195C-77A7-4409434ACAED}"/>
              </a:ext>
            </a:extLst>
          </p:cNvPr>
          <p:cNvSpPr/>
          <p:nvPr/>
        </p:nvSpPr>
        <p:spPr>
          <a:xfrm>
            <a:off x="742616" y="7618454"/>
            <a:ext cx="8255610" cy="2020836"/>
          </a:xfrm>
          <a:prstGeom prst="roundRect">
            <a:avLst/>
          </a:prstGeom>
          <a:solidFill>
            <a:srgbClr val="86C7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ts val="3051"/>
              </a:lnSpc>
              <a:spcBef>
                <a:spcPct val="0"/>
              </a:spcBef>
            </a:pPr>
            <a:r>
              <a:rPr lang="en-US" altLang="ja-JP" sz="2400" b="1" dirty="0">
                <a:solidFill>
                  <a:srgbClr val="FF0000"/>
                </a:solidFill>
              </a:rPr>
              <a:t>Private sector, HICT, invested USD 275 million for all the port infrastructures, facilities, container handling equipment, IT system and everything required to build and to operate the container terminal on the leased area for the berth No.1&amp;2 </a:t>
            </a:r>
          </a:p>
        </p:txBody>
      </p:sp>
      <p:sp>
        <p:nvSpPr>
          <p:cNvPr id="5" name="Rectangle: Rounded Corners 4">
            <a:extLst>
              <a:ext uri="{FF2B5EF4-FFF2-40B4-BE49-F238E27FC236}">
                <a16:creationId xmlns:a16="http://schemas.microsoft.com/office/drawing/2014/main" id="{49540D64-7419-A47E-E2C9-C15B772C6A33}"/>
              </a:ext>
            </a:extLst>
          </p:cNvPr>
          <p:cNvSpPr/>
          <p:nvPr/>
        </p:nvSpPr>
        <p:spPr>
          <a:xfrm>
            <a:off x="729553" y="5478337"/>
            <a:ext cx="8255610" cy="2020836"/>
          </a:xfrm>
          <a:prstGeom prst="roundRect">
            <a:avLst/>
          </a:prstGeom>
          <a:solidFill>
            <a:srgbClr val="86C7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3051"/>
              </a:lnSpc>
              <a:spcBef>
                <a:spcPct val="0"/>
              </a:spcBef>
            </a:pPr>
            <a:r>
              <a:rPr lang="en-US" altLang="ja-JP" sz="2400" b="1" dirty="0">
                <a:solidFill>
                  <a:schemeClr val="tx2"/>
                </a:solidFill>
              </a:rPr>
              <a:t>The Government of Vietnam (Public sector), invested approx. USD 1.1 billion for </a:t>
            </a:r>
            <a:r>
              <a:rPr lang="en-US" altLang="ja-JP" sz="2400" b="1" dirty="0" err="1">
                <a:solidFill>
                  <a:schemeClr val="tx2"/>
                </a:solidFill>
              </a:rPr>
              <a:t>Lach</a:t>
            </a:r>
            <a:r>
              <a:rPr lang="en-US" altLang="ja-JP" sz="2400" b="1" dirty="0">
                <a:solidFill>
                  <a:schemeClr val="tx2"/>
                </a:solidFill>
              </a:rPr>
              <a:t> Huyen New Port – starting phase  with financial support from Japanese ODA loan applied to the construction item in the table right #1 to #4</a:t>
            </a:r>
          </a:p>
        </p:txBody>
      </p:sp>
      <p:pic>
        <p:nvPicPr>
          <p:cNvPr id="2" name="Picture 2"/>
          <p:cNvPicPr>
            <a:picLocks noChangeAspect="1"/>
          </p:cNvPicPr>
          <p:nvPr/>
        </p:nvPicPr>
        <p:blipFill>
          <a:blip r:embed="rId2"/>
          <a:srcRect/>
          <a:stretch>
            <a:fillRect/>
          </a:stretch>
        </p:blipFill>
        <p:spPr>
          <a:xfrm>
            <a:off x="729553" y="2038428"/>
            <a:ext cx="8255610" cy="3407314"/>
          </a:xfrm>
          <a:prstGeom prst="rect">
            <a:avLst/>
          </a:prstGeom>
        </p:spPr>
      </p:pic>
      <p:sp>
        <p:nvSpPr>
          <p:cNvPr id="4" name="TextBox 4"/>
          <p:cNvSpPr txBox="1"/>
          <p:nvPr/>
        </p:nvSpPr>
        <p:spPr>
          <a:xfrm>
            <a:off x="498797" y="1222758"/>
            <a:ext cx="8255610" cy="820738"/>
          </a:xfrm>
          <a:prstGeom prst="rect">
            <a:avLst/>
          </a:prstGeom>
        </p:spPr>
        <p:txBody>
          <a:bodyPr wrap="square" lIns="0" tIns="0" rIns="0" bIns="0" rtlCol="0" anchor="t">
            <a:spAutoFit/>
          </a:bodyPr>
          <a:lstStyle/>
          <a:p>
            <a:pPr algn="ctr">
              <a:lnSpc>
                <a:spcPts val="3151"/>
              </a:lnSpc>
              <a:spcBef>
                <a:spcPct val="0"/>
              </a:spcBef>
            </a:pPr>
            <a:r>
              <a:rPr lang="en-US" sz="2800" b="1" dirty="0">
                <a:solidFill>
                  <a:schemeClr val="tx2"/>
                </a:solidFill>
              </a:rPr>
              <a:t>The first Public-Private Partnership “PPP” project between VIETNAM and JAPAN</a:t>
            </a:r>
          </a:p>
        </p:txBody>
      </p:sp>
      <p:sp>
        <p:nvSpPr>
          <p:cNvPr id="23" name="TextBox 9">
            <a:extLst>
              <a:ext uri="{FF2B5EF4-FFF2-40B4-BE49-F238E27FC236}">
                <a16:creationId xmlns:a16="http://schemas.microsoft.com/office/drawing/2014/main" id="{BC38B1A5-AC50-42EE-AB2E-616A7632D28C}"/>
              </a:ext>
            </a:extLst>
          </p:cNvPr>
          <p:cNvSpPr txBox="1"/>
          <p:nvPr/>
        </p:nvSpPr>
        <p:spPr>
          <a:xfrm>
            <a:off x="2685077" y="9161531"/>
            <a:ext cx="10954723" cy="477758"/>
          </a:xfrm>
          <a:prstGeom prst="rect">
            <a:avLst/>
          </a:prstGeom>
        </p:spPr>
        <p:txBody>
          <a:bodyPr lIns="0" tIns="0" rIns="0" bIns="0" rtlCol="0" anchor="t">
            <a:spAutoFit/>
          </a:bodyPr>
          <a:lstStyle/>
          <a:p>
            <a:pPr algn="just">
              <a:lnSpc>
                <a:spcPts val="3051"/>
              </a:lnSpc>
              <a:spcBef>
                <a:spcPct val="0"/>
              </a:spcBef>
            </a:pPr>
            <a:endParaRPr lang="en-US" sz="2500" dirty="0">
              <a:latin typeface="+mj-lt"/>
            </a:endParaRPr>
          </a:p>
        </p:txBody>
      </p:sp>
      <p:sp>
        <p:nvSpPr>
          <p:cNvPr id="26" name="Title 1">
            <a:extLst>
              <a:ext uri="{FF2B5EF4-FFF2-40B4-BE49-F238E27FC236}">
                <a16:creationId xmlns:a16="http://schemas.microsoft.com/office/drawing/2014/main" id="{84949511-C873-7A6E-E9CA-250B78B9D54C}"/>
              </a:ext>
            </a:extLst>
          </p:cNvPr>
          <p:cNvSpPr txBox="1">
            <a:spLocks/>
          </p:cNvSpPr>
          <p:nvPr/>
        </p:nvSpPr>
        <p:spPr bwMode="auto">
          <a:xfrm>
            <a:off x="2926161" y="219914"/>
            <a:ext cx="13000027" cy="707886"/>
          </a:xfrm>
          <a:prstGeom prst="rect">
            <a:avLst/>
          </a:prstGeom>
          <a:noFill/>
          <a:ln w="9525">
            <a:noFill/>
            <a:miter lim="800000"/>
            <a:headEnd/>
            <a:tailEnd/>
          </a:ln>
        </p:spPr>
        <p:txBody>
          <a:bodyPr wrap="square">
            <a:spAutoFit/>
          </a:bodyPr>
          <a:lstStyle/>
          <a:p>
            <a:pPr>
              <a:defRPr/>
            </a:pPr>
            <a:r>
              <a:rPr lang="en-US" altLang="en-US" sz="4000" b="1" dirty="0" err="1">
                <a:latin typeface="+mj-lt"/>
                <a:cs typeface="Times New Roman" panose="02020603050405020304" pitchFamily="18" charset="0"/>
              </a:rPr>
              <a:t>Lach</a:t>
            </a:r>
            <a:r>
              <a:rPr lang="en-US" altLang="en-US" sz="4000" b="1" dirty="0">
                <a:latin typeface="+mj-lt"/>
                <a:cs typeface="Times New Roman" panose="02020603050405020304" pitchFamily="18" charset="0"/>
              </a:rPr>
              <a:t> Huyen Port Project – Starting Phase </a:t>
            </a:r>
          </a:p>
        </p:txBody>
      </p:sp>
      <p:pic>
        <p:nvPicPr>
          <p:cNvPr id="3" name="Picture 2">
            <a:extLst>
              <a:ext uri="{FF2B5EF4-FFF2-40B4-BE49-F238E27FC236}">
                <a16:creationId xmlns:a16="http://schemas.microsoft.com/office/drawing/2014/main" id="{5AE8A1A6-6B06-2ABE-9E60-CEBEB15B97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1" y="90094"/>
            <a:ext cx="1828800" cy="885777"/>
          </a:xfrm>
          <a:prstGeom prst="rect">
            <a:avLst/>
          </a:prstGeom>
        </p:spPr>
      </p:pic>
      <p:cxnSp>
        <p:nvCxnSpPr>
          <p:cNvPr id="6" name="Straight Connector 5">
            <a:extLst>
              <a:ext uri="{FF2B5EF4-FFF2-40B4-BE49-F238E27FC236}">
                <a16:creationId xmlns:a16="http://schemas.microsoft.com/office/drawing/2014/main" id="{20AA1DB6-0B09-BD15-387E-DE0283D4F760}"/>
              </a:ext>
            </a:extLst>
          </p:cNvPr>
          <p:cNvCxnSpPr>
            <a:cxnSpLocks/>
          </p:cNvCxnSpPr>
          <p:nvPr/>
        </p:nvCxnSpPr>
        <p:spPr>
          <a:xfrm>
            <a:off x="0" y="975871"/>
            <a:ext cx="18288000"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BBEE85E-AE76-9ECC-8084-E5DC4FAC3C3F}"/>
              </a:ext>
            </a:extLst>
          </p:cNvPr>
          <p:cNvSpPr txBox="1"/>
          <p:nvPr/>
        </p:nvSpPr>
        <p:spPr>
          <a:xfrm>
            <a:off x="17487900" y="381132"/>
            <a:ext cx="609600" cy="369332"/>
          </a:xfrm>
          <a:prstGeom prst="rect">
            <a:avLst/>
          </a:prstGeom>
          <a:noFill/>
        </p:spPr>
        <p:txBody>
          <a:bodyPr wrap="square" rtlCol="0">
            <a:spAutoFit/>
          </a:bodyPr>
          <a:lstStyle/>
          <a:p>
            <a:fld id="{04625842-8E30-480D-915C-0F23812B9802}" type="slidenum">
              <a:rPr kumimoji="1" lang="ja-JP" altLang="en-US" smtClean="0"/>
              <a:t>5</a:t>
            </a:fld>
            <a:endParaRPr kumimoji="1" lang="ja-JP" altLang="en-US" dirty="0"/>
          </a:p>
        </p:txBody>
      </p:sp>
      <p:graphicFrame>
        <p:nvGraphicFramePr>
          <p:cNvPr id="9" name="Table 8">
            <a:extLst>
              <a:ext uri="{FF2B5EF4-FFF2-40B4-BE49-F238E27FC236}">
                <a16:creationId xmlns:a16="http://schemas.microsoft.com/office/drawing/2014/main" id="{63C5863B-75FC-E4C1-4146-F061FEF5980E}"/>
              </a:ext>
            </a:extLst>
          </p:cNvPr>
          <p:cNvGraphicFramePr>
            <a:graphicFrameLocks noGrp="1"/>
          </p:cNvGraphicFramePr>
          <p:nvPr>
            <p:extLst>
              <p:ext uri="{D42A27DB-BD31-4B8C-83A1-F6EECF244321}">
                <p14:modId xmlns:p14="http://schemas.microsoft.com/office/powerpoint/2010/main" val="3332033186"/>
              </p:ext>
            </p:extLst>
          </p:nvPr>
        </p:nvGraphicFramePr>
        <p:xfrm>
          <a:off x="9144000" y="1222757"/>
          <a:ext cx="8662620" cy="8416531"/>
        </p:xfrm>
        <a:graphic>
          <a:graphicData uri="http://schemas.openxmlformats.org/drawingml/2006/table">
            <a:tbl>
              <a:tblPr firstRow="1" bandRow="1">
                <a:tableStyleId>{5C22544A-7EE6-4342-B048-85BDC9FD1C3A}</a:tableStyleId>
              </a:tblPr>
              <a:tblGrid>
                <a:gridCol w="4924697">
                  <a:extLst>
                    <a:ext uri="{9D8B030D-6E8A-4147-A177-3AD203B41FA5}">
                      <a16:colId xmlns:a16="http://schemas.microsoft.com/office/drawing/2014/main" val="20000"/>
                    </a:ext>
                  </a:extLst>
                </a:gridCol>
                <a:gridCol w="1857103">
                  <a:extLst>
                    <a:ext uri="{9D8B030D-6E8A-4147-A177-3AD203B41FA5}">
                      <a16:colId xmlns:a16="http://schemas.microsoft.com/office/drawing/2014/main" val="20001"/>
                    </a:ext>
                  </a:extLst>
                </a:gridCol>
                <a:gridCol w="1880820">
                  <a:extLst>
                    <a:ext uri="{9D8B030D-6E8A-4147-A177-3AD203B41FA5}">
                      <a16:colId xmlns:a16="http://schemas.microsoft.com/office/drawing/2014/main" val="20002"/>
                    </a:ext>
                  </a:extLst>
                </a:gridCol>
              </a:tblGrid>
              <a:tr h="619194">
                <a:tc>
                  <a:txBody>
                    <a:bodyPr/>
                    <a:lstStyle/>
                    <a:p>
                      <a:pPr algn="ctr"/>
                      <a:r>
                        <a:rPr lang="en-US" sz="2400" dirty="0"/>
                        <a:t>Construction / Investment </a:t>
                      </a:r>
                    </a:p>
                  </a:txBody>
                  <a:tcPr marL="137160" marR="137160" marT="68580" marB="68580" anchor="ctr"/>
                </a:tc>
                <a:tc>
                  <a:txBody>
                    <a:bodyPr/>
                    <a:lstStyle/>
                    <a:p>
                      <a:pPr algn="ctr"/>
                      <a:r>
                        <a:rPr lang="en-US" sz="2400" dirty="0"/>
                        <a:t>Contractor</a:t>
                      </a:r>
                    </a:p>
                  </a:txBody>
                  <a:tcPr marL="137160" marR="137160" marT="68580" marB="68580" anchor="ctr"/>
                </a:tc>
                <a:tc>
                  <a:txBody>
                    <a:bodyPr/>
                    <a:lstStyle/>
                    <a:p>
                      <a:pPr algn="ctr"/>
                      <a:r>
                        <a:rPr lang="en-US" sz="2400" dirty="0"/>
                        <a:t>Completion</a:t>
                      </a:r>
                    </a:p>
                  </a:txBody>
                  <a:tcPr marL="137160" marR="137160" marT="68580" marB="68580" anchor="ctr"/>
                </a:tc>
                <a:extLst>
                  <a:ext uri="{0D108BD9-81ED-4DB2-BD59-A6C34878D82A}">
                    <a16:rowId xmlns:a16="http://schemas.microsoft.com/office/drawing/2014/main" val="10000"/>
                  </a:ext>
                </a:extLst>
              </a:tr>
              <a:tr h="1519668">
                <a:tc>
                  <a:txBody>
                    <a:bodyPr/>
                    <a:lstStyle/>
                    <a:p>
                      <a:pPr algn="l"/>
                      <a:r>
                        <a:rPr lang="en-US" sz="2400" dirty="0">
                          <a:solidFill>
                            <a:schemeClr val="tx2"/>
                          </a:solidFill>
                        </a:rPr>
                        <a:t>#1.</a:t>
                      </a:r>
                      <a:r>
                        <a:rPr lang="en-US" sz="2400" baseline="0" dirty="0">
                          <a:solidFill>
                            <a:schemeClr val="tx2"/>
                          </a:solidFill>
                        </a:rPr>
                        <a:t> Tan</a:t>
                      </a:r>
                      <a:r>
                        <a:rPr lang="en-US" sz="2400" dirty="0">
                          <a:solidFill>
                            <a:schemeClr val="tx2"/>
                          </a:solidFill>
                        </a:rPr>
                        <a:t> Vu - Cat Hai Bridge</a:t>
                      </a:r>
                      <a:r>
                        <a:rPr lang="en-US" sz="2400" baseline="0" dirty="0">
                          <a:solidFill>
                            <a:schemeClr val="tx2"/>
                          </a:solidFill>
                        </a:rPr>
                        <a:t> &amp; Access Road (Rd 4.50km+Brdg 5.44km+Rd 5.69km total 15.63km)</a:t>
                      </a:r>
                      <a:endParaRPr lang="en-US" sz="2400" dirty="0">
                        <a:solidFill>
                          <a:schemeClr val="tx2"/>
                        </a:solidFill>
                      </a:endParaRPr>
                    </a:p>
                  </a:txBody>
                  <a:tcPr marL="137160" marR="137160" marT="68580" marB="68580" anchor="ctr"/>
                </a:tc>
                <a:tc>
                  <a:txBody>
                    <a:bodyPr/>
                    <a:lstStyle/>
                    <a:p>
                      <a:pPr algn="l"/>
                      <a:r>
                        <a:rPr lang="en-US" sz="2400" dirty="0">
                          <a:solidFill>
                            <a:schemeClr val="tx2"/>
                          </a:solidFill>
                        </a:rPr>
                        <a:t>SMCC-Local</a:t>
                      </a:r>
                      <a:r>
                        <a:rPr lang="en-US" sz="2400" baseline="0" dirty="0">
                          <a:solidFill>
                            <a:schemeClr val="tx2"/>
                          </a:solidFill>
                        </a:rPr>
                        <a:t> JV</a:t>
                      </a:r>
                      <a:endParaRPr lang="en-US" sz="2400" dirty="0">
                        <a:solidFill>
                          <a:schemeClr val="tx2"/>
                        </a:solidFill>
                      </a:endParaRPr>
                    </a:p>
                  </a:txBody>
                  <a:tcPr marL="137160" marR="137160" marT="68580" marB="68580" anchor="ctr"/>
                </a:tc>
                <a:tc>
                  <a:txBody>
                    <a:bodyPr/>
                    <a:lstStyle/>
                    <a:p>
                      <a:pPr algn="ctr"/>
                      <a:r>
                        <a:rPr lang="en-US" sz="2400" dirty="0">
                          <a:solidFill>
                            <a:schemeClr val="tx2"/>
                          </a:solidFill>
                        </a:rPr>
                        <a:t>2017-Sep</a:t>
                      </a:r>
                    </a:p>
                  </a:txBody>
                  <a:tcPr marL="137160" marR="137160" marT="68580" marB="68580" anchor="ctr"/>
                </a:tc>
                <a:extLst>
                  <a:ext uri="{0D108BD9-81ED-4DB2-BD59-A6C34878D82A}">
                    <a16:rowId xmlns:a16="http://schemas.microsoft.com/office/drawing/2014/main" val="10001"/>
                  </a:ext>
                </a:extLst>
              </a:tr>
              <a:tr h="1519668">
                <a:tc>
                  <a:txBody>
                    <a:bodyPr/>
                    <a:lstStyle/>
                    <a:p>
                      <a:pPr algn="l"/>
                      <a:r>
                        <a:rPr lang="en-US" sz="2400" dirty="0">
                          <a:solidFill>
                            <a:schemeClr val="tx2"/>
                          </a:solidFill>
                        </a:rPr>
                        <a:t>#2. </a:t>
                      </a:r>
                      <a:r>
                        <a:rPr lang="en-US" sz="2400" baseline="0" dirty="0">
                          <a:solidFill>
                            <a:schemeClr val="tx2"/>
                          </a:solidFill>
                        </a:rPr>
                        <a:t>Port Area Development</a:t>
                      </a:r>
                    </a:p>
                    <a:p>
                      <a:pPr algn="l"/>
                      <a:r>
                        <a:rPr lang="en-US" sz="2400" baseline="0" dirty="0">
                          <a:solidFill>
                            <a:schemeClr val="tx2"/>
                          </a:solidFill>
                        </a:rPr>
                        <a:t>(land reclamation, soil improvement, retaining wall, public berth, etc.)</a:t>
                      </a:r>
                      <a:endParaRPr lang="en-US" sz="2400" dirty="0">
                        <a:solidFill>
                          <a:schemeClr val="tx2"/>
                        </a:solidFill>
                      </a:endParaRPr>
                    </a:p>
                  </a:txBody>
                  <a:tcPr marL="137160" marR="137160" marT="68580" marB="68580" anchor="ctr"/>
                </a:tc>
                <a:tc>
                  <a:txBody>
                    <a:bodyPr/>
                    <a:lstStyle/>
                    <a:p>
                      <a:pPr algn="l"/>
                      <a:r>
                        <a:rPr lang="en-US" sz="2400" dirty="0" err="1">
                          <a:solidFill>
                            <a:schemeClr val="tx2"/>
                          </a:solidFill>
                        </a:rPr>
                        <a:t>Penta</a:t>
                      </a:r>
                      <a:r>
                        <a:rPr lang="en-US" sz="2400" dirty="0">
                          <a:solidFill>
                            <a:schemeClr val="tx2"/>
                          </a:solidFill>
                        </a:rPr>
                        <a:t>-Toa</a:t>
                      </a:r>
                      <a:r>
                        <a:rPr lang="en-US" sz="2400" baseline="0" dirty="0">
                          <a:solidFill>
                            <a:schemeClr val="tx2"/>
                          </a:solidFill>
                        </a:rPr>
                        <a:t> JV</a:t>
                      </a:r>
                      <a:endParaRPr lang="en-US" sz="2400" dirty="0">
                        <a:solidFill>
                          <a:schemeClr val="tx2"/>
                        </a:solidFill>
                      </a:endParaRPr>
                    </a:p>
                  </a:txBody>
                  <a:tcPr marL="137160" marR="137160" marT="68580" marB="68580" anchor="ctr"/>
                </a:tc>
                <a:tc>
                  <a:txBody>
                    <a:bodyPr/>
                    <a:lstStyle/>
                    <a:p>
                      <a:pPr algn="ctr"/>
                      <a:r>
                        <a:rPr lang="en-US" sz="2400" dirty="0">
                          <a:solidFill>
                            <a:schemeClr val="tx2"/>
                          </a:solidFill>
                        </a:rPr>
                        <a:t>2017-Nov</a:t>
                      </a:r>
                    </a:p>
                  </a:txBody>
                  <a:tcPr marL="137160" marR="137160" marT="68580" marB="68580" anchor="ctr"/>
                </a:tc>
                <a:extLst>
                  <a:ext uri="{0D108BD9-81ED-4DB2-BD59-A6C34878D82A}">
                    <a16:rowId xmlns:a16="http://schemas.microsoft.com/office/drawing/2014/main" val="10002"/>
                  </a:ext>
                </a:extLst>
              </a:tr>
              <a:tr h="1659103">
                <a:tc>
                  <a:txBody>
                    <a:bodyPr/>
                    <a:lstStyle/>
                    <a:p>
                      <a:pPr algn="l"/>
                      <a:r>
                        <a:rPr lang="en-US" sz="2400" dirty="0">
                          <a:solidFill>
                            <a:schemeClr val="tx2"/>
                          </a:solidFill>
                        </a:rPr>
                        <a:t>#3. Dredging up to -14.0m </a:t>
                      </a:r>
                    </a:p>
                    <a:p>
                      <a:pPr algn="l"/>
                      <a:r>
                        <a:rPr lang="en-US" sz="2400" dirty="0">
                          <a:solidFill>
                            <a:schemeClr val="tx2"/>
                          </a:solidFill>
                        </a:rPr>
                        <a:t>Channel (L 17.1km x W 160m) &amp;  Turning Basin (</a:t>
                      </a:r>
                      <a:r>
                        <a:rPr lang="en-US" altLang="ja-JP" sz="2400" baseline="0" dirty="0">
                          <a:solidFill>
                            <a:schemeClr val="tx2"/>
                          </a:solidFill>
                        </a:rPr>
                        <a:t>Φ66</a:t>
                      </a:r>
                      <a:r>
                        <a:rPr lang="en-US" sz="2400" baseline="0" dirty="0">
                          <a:solidFill>
                            <a:schemeClr val="tx2"/>
                          </a:solidFill>
                        </a:rPr>
                        <a:t>0m)</a:t>
                      </a:r>
                      <a:endParaRPr lang="en-US" sz="2400" dirty="0">
                        <a:solidFill>
                          <a:schemeClr val="tx2"/>
                        </a:solidFill>
                      </a:endParaRPr>
                    </a:p>
                  </a:txBody>
                  <a:tcPr marL="137160" marR="137160" marT="68580" marB="68580" anchor="ctr"/>
                </a:tc>
                <a:tc>
                  <a:txBody>
                    <a:bodyPr/>
                    <a:lstStyle/>
                    <a:p>
                      <a:pPr algn="l"/>
                      <a:r>
                        <a:rPr lang="en-US" sz="2400" dirty="0">
                          <a:solidFill>
                            <a:schemeClr val="tx2"/>
                          </a:solidFill>
                        </a:rPr>
                        <a:t>Toyo /</a:t>
                      </a:r>
                      <a:r>
                        <a:rPr lang="en-US" sz="2400" baseline="0" dirty="0">
                          <a:solidFill>
                            <a:schemeClr val="tx2"/>
                          </a:solidFill>
                        </a:rPr>
                        <a:t> Penta-</a:t>
                      </a:r>
                      <a:r>
                        <a:rPr lang="en-US" sz="2400" baseline="0" dirty="0" err="1">
                          <a:solidFill>
                            <a:schemeClr val="tx2"/>
                          </a:solidFill>
                        </a:rPr>
                        <a:t>Rinkai</a:t>
                      </a:r>
                      <a:r>
                        <a:rPr lang="en-US" sz="2400" baseline="0" dirty="0">
                          <a:solidFill>
                            <a:schemeClr val="tx2"/>
                          </a:solidFill>
                        </a:rPr>
                        <a:t> JV</a:t>
                      </a:r>
                    </a:p>
                  </a:txBody>
                  <a:tcPr marL="137160" marR="137160" marT="68580" marB="68580" anchor="ctr"/>
                </a:tc>
                <a:tc>
                  <a:txBody>
                    <a:bodyPr/>
                    <a:lstStyle/>
                    <a:p>
                      <a:pPr algn="ctr"/>
                      <a:r>
                        <a:rPr lang="en-US" sz="2400" dirty="0">
                          <a:solidFill>
                            <a:schemeClr val="tx2"/>
                          </a:solidFill>
                        </a:rPr>
                        <a:t>2018-Aug</a:t>
                      </a:r>
                    </a:p>
                  </a:txBody>
                  <a:tcPr marL="137160" marR="137160" marT="68580" marB="68580" anchor="ctr"/>
                </a:tc>
                <a:extLst>
                  <a:ext uri="{0D108BD9-81ED-4DB2-BD59-A6C34878D82A}">
                    <a16:rowId xmlns:a16="http://schemas.microsoft.com/office/drawing/2014/main" val="10003"/>
                  </a:ext>
                </a:extLst>
              </a:tr>
              <a:tr h="10693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2"/>
                          </a:solidFill>
                        </a:rPr>
                        <a:t>#4. Breakwater (2.5km) &amp; </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2"/>
                          </a:solidFill>
                        </a:rPr>
                        <a:t>Sand Protection Dyke (7.6km)</a:t>
                      </a:r>
                    </a:p>
                  </a:txBody>
                  <a:tcPr marL="137160" marR="137160" marT="68580" marB="68580" anchor="ctr"/>
                </a:tc>
                <a:tc>
                  <a:txBody>
                    <a:bodyPr/>
                    <a:lstStyle/>
                    <a:p>
                      <a:pPr algn="l"/>
                      <a:r>
                        <a:rPr lang="en-US" sz="2400" dirty="0">
                          <a:solidFill>
                            <a:schemeClr val="tx2"/>
                          </a:solidFill>
                        </a:rPr>
                        <a:t>Toa</a:t>
                      </a:r>
                    </a:p>
                  </a:txBody>
                  <a:tcPr marL="137160" marR="137160" marT="68580" marB="68580" anchor="ctr"/>
                </a:tc>
                <a:tc>
                  <a:txBody>
                    <a:bodyPr/>
                    <a:lstStyle/>
                    <a:p>
                      <a:pPr algn="ctr"/>
                      <a:r>
                        <a:rPr lang="en-US" sz="2400" dirty="0">
                          <a:solidFill>
                            <a:schemeClr val="tx2"/>
                          </a:solidFill>
                        </a:rPr>
                        <a:t>2019-Nov</a:t>
                      </a:r>
                    </a:p>
                  </a:txBody>
                  <a:tcPr marL="137160" marR="137160" marT="68580" marB="68580" anchor="ctr"/>
                </a:tc>
                <a:extLst>
                  <a:ext uri="{0D108BD9-81ED-4DB2-BD59-A6C34878D82A}">
                    <a16:rowId xmlns:a16="http://schemas.microsoft.com/office/drawing/2014/main" val="10005"/>
                  </a:ext>
                </a:extLst>
              </a:tr>
              <a:tr h="2029502">
                <a:tc>
                  <a:txBody>
                    <a:bodyPr/>
                    <a:lstStyle/>
                    <a:p>
                      <a:pPr algn="l"/>
                      <a:r>
                        <a:rPr lang="en-US" sz="2400" dirty="0">
                          <a:solidFill>
                            <a:srgbClr val="FF0000"/>
                          </a:solidFill>
                        </a:rPr>
                        <a:t>#5. M</a:t>
                      </a:r>
                      <a:r>
                        <a:rPr lang="en-US" sz="2400" baseline="0" dirty="0">
                          <a:solidFill>
                            <a:srgbClr val="FF0000"/>
                          </a:solidFill>
                        </a:rPr>
                        <a:t>ain Berth 750m + Ship to shore crane x 6, Barge Berth 150m + Fixed crane x 2, Container Yard, Truck Gate, Maintenance Shop, Office, Canteen, Parking, Fuel Station, etc.</a:t>
                      </a:r>
                      <a:endParaRPr lang="en-US" sz="2400" dirty="0">
                        <a:solidFill>
                          <a:srgbClr val="FF0000"/>
                        </a:solidFill>
                      </a:endParaRPr>
                    </a:p>
                  </a:txBody>
                  <a:tcPr marL="137160" marR="137160" marT="68580" marB="68580" anchor="ctr"/>
                </a:tc>
                <a:tc>
                  <a:txBody>
                    <a:bodyPr/>
                    <a:lstStyle/>
                    <a:p>
                      <a:pPr algn="l"/>
                      <a:r>
                        <a:rPr lang="en-US" sz="2400" dirty="0">
                          <a:solidFill>
                            <a:srgbClr val="FF0000"/>
                          </a:solidFill>
                        </a:rPr>
                        <a:t>Selected</a:t>
                      </a:r>
                      <a:r>
                        <a:rPr lang="en-US" sz="2400" baseline="0" dirty="0">
                          <a:solidFill>
                            <a:srgbClr val="FF0000"/>
                          </a:solidFill>
                        </a:rPr>
                        <a:t> by </a:t>
                      </a:r>
                      <a:r>
                        <a:rPr lang="en-US" sz="2400" dirty="0">
                          <a:solidFill>
                            <a:srgbClr val="FF0000"/>
                          </a:solidFill>
                        </a:rPr>
                        <a:t>HICT</a:t>
                      </a:r>
                    </a:p>
                  </a:txBody>
                  <a:tcPr marL="137160" marR="137160" marT="68580" marB="68580" anchor="ctr"/>
                </a:tc>
                <a:tc>
                  <a:txBody>
                    <a:bodyPr/>
                    <a:lstStyle/>
                    <a:p>
                      <a:pPr algn="ctr"/>
                      <a:r>
                        <a:rPr lang="en-US" sz="2400" dirty="0">
                          <a:solidFill>
                            <a:srgbClr val="FF0000"/>
                          </a:solidFill>
                        </a:rPr>
                        <a:t>Jul-2018</a:t>
                      </a:r>
                    </a:p>
                  </a:txBody>
                  <a:tcPr marL="137160" marR="137160" marT="68580" marB="68580" anchor="ctr"/>
                </a:tc>
                <a:extLst>
                  <a:ext uri="{0D108BD9-81ED-4DB2-BD59-A6C34878D82A}">
                    <a16:rowId xmlns:a16="http://schemas.microsoft.com/office/drawing/2014/main" val="10006"/>
                  </a:ext>
                </a:extLst>
              </a:tr>
            </a:tbl>
          </a:graphicData>
        </a:graphic>
      </p:graphicFrame>
      <p:sp>
        <p:nvSpPr>
          <p:cNvPr id="11" name="TextBox 10">
            <a:extLst>
              <a:ext uri="{FF2B5EF4-FFF2-40B4-BE49-F238E27FC236}">
                <a16:creationId xmlns:a16="http://schemas.microsoft.com/office/drawing/2014/main" id="{C75E3C2D-B71C-E8E9-21EC-B28A73FFDDF8}"/>
              </a:ext>
            </a:extLst>
          </p:cNvPr>
          <p:cNvSpPr txBox="1"/>
          <p:nvPr/>
        </p:nvSpPr>
        <p:spPr>
          <a:xfrm>
            <a:off x="729553" y="3455841"/>
            <a:ext cx="450574" cy="369332"/>
          </a:xfrm>
          <a:prstGeom prst="rect">
            <a:avLst/>
          </a:prstGeom>
          <a:noFill/>
        </p:spPr>
        <p:txBody>
          <a:bodyPr wrap="square" rtlCol="0">
            <a:spAutoFit/>
          </a:bodyPr>
          <a:lstStyle/>
          <a:p>
            <a:r>
              <a:rPr kumimoji="1" lang="en-US" altLang="ja-JP" b="1" dirty="0">
                <a:solidFill>
                  <a:schemeClr val="tx2"/>
                </a:solidFill>
              </a:rPr>
              <a:t>#1</a:t>
            </a:r>
            <a:endParaRPr kumimoji="1" lang="ja-JP" altLang="en-US" b="1" dirty="0">
              <a:solidFill>
                <a:schemeClr val="tx2"/>
              </a:solidFill>
            </a:endParaRPr>
          </a:p>
        </p:txBody>
      </p:sp>
      <p:sp>
        <p:nvSpPr>
          <p:cNvPr id="12" name="TextBox 11">
            <a:extLst>
              <a:ext uri="{FF2B5EF4-FFF2-40B4-BE49-F238E27FC236}">
                <a16:creationId xmlns:a16="http://schemas.microsoft.com/office/drawing/2014/main" id="{7B174DEE-E447-6C2E-C58D-D432D6DE7D34}"/>
              </a:ext>
            </a:extLst>
          </p:cNvPr>
          <p:cNvSpPr txBox="1"/>
          <p:nvPr/>
        </p:nvSpPr>
        <p:spPr>
          <a:xfrm>
            <a:off x="729553" y="4575063"/>
            <a:ext cx="450574" cy="369332"/>
          </a:xfrm>
          <a:prstGeom prst="rect">
            <a:avLst/>
          </a:prstGeom>
          <a:noFill/>
        </p:spPr>
        <p:txBody>
          <a:bodyPr wrap="square" rtlCol="0">
            <a:spAutoFit/>
          </a:bodyPr>
          <a:lstStyle/>
          <a:p>
            <a:r>
              <a:rPr kumimoji="1" lang="en-US" altLang="ja-JP" b="1" dirty="0">
                <a:solidFill>
                  <a:schemeClr val="tx2"/>
                </a:solidFill>
              </a:rPr>
              <a:t>#2</a:t>
            </a:r>
            <a:endParaRPr kumimoji="1" lang="ja-JP" altLang="en-US" b="1" dirty="0">
              <a:solidFill>
                <a:schemeClr val="tx2"/>
              </a:solidFill>
            </a:endParaRPr>
          </a:p>
        </p:txBody>
      </p:sp>
      <p:sp>
        <p:nvSpPr>
          <p:cNvPr id="13" name="TextBox 12">
            <a:extLst>
              <a:ext uri="{FF2B5EF4-FFF2-40B4-BE49-F238E27FC236}">
                <a16:creationId xmlns:a16="http://schemas.microsoft.com/office/drawing/2014/main" id="{4A9F15EA-54CF-B5B2-0CD7-47CB3C7E00D5}"/>
              </a:ext>
            </a:extLst>
          </p:cNvPr>
          <p:cNvSpPr txBox="1"/>
          <p:nvPr/>
        </p:nvSpPr>
        <p:spPr>
          <a:xfrm>
            <a:off x="6172200" y="4018766"/>
            <a:ext cx="450574" cy="369332"/>
          </a:xfrm>
          <a:prstGeom prst="rect">
            <a:avLst/>
          </a:prstGeom>
          <a:noFill/>
        </p:spPr>
        <p:txBody>
          <a:bodyPr wrap="square" rtlCol="0">
            <a:spAutoFit/>
          </a:bodyPr>
          <a:lstStyle/>
          <a:p>
            <a:r>
              <a:rPr kumimoji="1" lang="en-US" altLang="ja-JP" b="1" dirty="0">
                <a:solidFill>
                  <a:schemeClr val="tx2"/>
                </a:solidFill>
              </a:rPr>
              <a:t>#3</a:t>
            </a:r>
            <a:endParaRPr kumimoji="1" lang="ja-JP" altLang="en-US" b="1" dirty="0">
              <a:solidFill>
                <a:schemeClr val="tx2"/>
              </a:solidFill>
            </a:endParaRPr>
          </a:p>
        </p:txBody>
      </p:sp>
      <p:sp>
        <p:nvSpPr>
          <p:cNvPr id="14" name="TextBox 13">
            <a:extLst>
              <a:ext uri="{FF2B5EF4-FFF2-40B4-BE49-F238E27FC236}">
                <a16:creationId xmlns:a16="http://schemas.microsoft.com/office/drawing/2014/main" id="{DE4D3FE3-5C5E-754E-6DFE-8743BB8651A2}"/>
              </a:ext>
            </a:extLst>
          </p:cNvPr>
          <p:cNvSpPr txBox="1"/>
          <p:nvPr/>
        </p:nvSpPr>
        <p:spPr>
          <a:xfrm>
            <a:off x="7010400" y="2937096"/>
            <a:ext cx="450574" cy="369332"/>
          </a:xfrm>
          <a:prstGeom prst="rect">
            <a:avLst/>
          </a:prstGeom>
          <a:noFill/>
        </p:spPr>
        <p:txBody>
          <a:bodyPr wrap="square" rtlCol="0">
            <a:spAutoFit/>
          </a:bodyPr>
          <a:lstStyle/>
          <a:p>
            <a:r>
              <a:rPr kumimoji="1" lang="en-US" altLang="ja-JP" b="1" dirty="0">
                <a:solidFill>
                  <a:schemeClr val="tx2"/>
                </a:solidFill>
              </a:rPr>
              <a:t>#4</a:t>
            </a:r>
            <a:endParaRPr kumimoji="1" lang="ja-JP" altLang="en-US" b="1" dirty="0">
              <a:solidFill>
                <a:schemeClr val="tx2"/>
              </a:solidFill>
            </a:endParaRPr>
          </a:p>
        </p:txBody>
      </p:sp>
      <p:sp>
        <p:nvSpPr>
          <p:cNvPr id="15" name="TextBox 14">
            <a:extLst>
              <a:ext uri="{FF2B5EF4-FFF2-40B4-BE49-F238E27FC236}">
                <a16:creationId xmlns:a16="http://schemas.microsoft.com/office/drawing/2014/main" id="{A3294C74-98DF-5632-4F9C-5F16308C15B4}"/>
              </a:ext>
            </a:extLst>
          </p:cNvPr>
          <p:cNvSpPr txBox="1"/>
          <p:nvPr/>
        </p:nvSpPr>
        <p:spPr>
          <a:xfrm>
            <a:off x="4038600" y="2567764"/>
            <a:ext cx="450574" cy="369332"/>
          </a:xfrm>
          <a:prstGeom prst="rect">
            <a:avLst/>
          </a:prstGeom>
          <a:noFill/>
        </p:spPr>
        <p:txBody>
          <a:bodyPr wrap="square" rtlCol="0">
            <a:spAutoFit/>
          </a:bodyPr>
          <a:lstStyle/>
          <a:p>
            <a:r>
              <a:rPr kumimoji="1" lang="en-US" altLang="ja-JP" b="1" dirty="0">
                <a:solidFill>
                  <a:srgbClr val="FF0000"/>
                </a:solidFill>
              </a:rPr>
              <a:t>#5</a:t>
            </a:r>
            <a:endParaRPr kumimoji="1" lang="ja-JP" altLang="en-US" b="1" dirty="0">
              <a:solidFill>
                <a:srgbClr val="FF0000"/>
              </a:solidFill>
            </a:endParaRPr>
          </a:p>
        </p:txBody>
      </p:sp>
      <p:sp>
        <p:nvSpPr>
          <p:cNvPr id="16" name="TextBox 15">
            <a:extLst>
              <a:ext uri="{FF2B5EF4-FFF2-40B4-BE49-F238E27FC236}">
                <a16:creationId xmlns:a16="http://schemas.microsoft.com/office/drawing/2014/main" id="{8B2A5E50-7A66-BFCE-9A5F-DC3CC77500B8}"/>
              </a:ext>
            </a:extLst>
          </p:cNvPr>
          <p:cNvSpPr txBox="1"/>
          <p:nvPr/>
        </p:nvSpPr>
        <p:spPr>
          <a:xfrm>
            <a:off x="3610839" y="4784323"/>
            <a:ext cx="450574" cy="369332"/>
          </a:xfrm>
          <a:prstGeom prst="rect">
            <a:avLst/>
          </a:prstGeom>
          <a:noFill/>
        </p:spPr>
        <p:txBody>
          <a:bodyPr wrap="square" rtlCol="0">
            <a:spAutoFit/>
          </a:bodyPr>
          <a:lstStyle/>
          <a:p>
            <a:r>
              <a:rPr kumimoji="1" lang="en-US" altLang="ja-JP" b="1" dirty="0">
                <a:solidFill>
                  <a:srgbClr val="FF0000"/>
                </a:solidFill>
              </a:rPr>
              <a:t>#5</a:t>
            </a:r>
            <a:endParaRPr kumimoji="1" lang="ja-JP" altLang="en-US" b="1" dirty="0">
              <a:solidFill>
                <a:srgbClr val="FF0000"/>
              </a:solidFill>
            </a:endParaRPr>
          </a:p>
        </p:txBody>
      </p:sp>
      <p:sp>
        <p:nvSpPr>
          <p:cNvPr id="17" name="TextBox 16">
            <a:extLst>
              <a:ext uri="{FF2B5EF4-FFF2-40B4-BE49-F238E27FC236}">
                <a16:creationId xmlns:a16="http://schemas.microsoft.com/office/drawing/2014/main" id="{23EC5CA1-8D0B-EFFC-6F6A-0E464307C24A}"/>
              </a:ext>
            </a:extLst>
          </p:cNvPr>
          <p:cNvSpPr txBox="1"/>
          <p:nvPr/>
        </p:nvSpPr>
        <p:spPr>
          <a:xfrm>
            <a:off x="3769318" y="4529815"/>
            <a:ext cx="1714568" cy="369332"/>
          </a:xfrm>
          <a:prstGeom prst="rect">
            <a:avLst/>
          </a:prstGeom>
          <a:noFill/>
        </p:spPr>
        <p:txBody>
          <a:bodyPr wrap="square" rtlCol="0">
            <a:spAutoFit/>
          </a:bodyPr>
          <a:lstStyle/>
          <a:p>
            <a:r>
              <a:rPr kumimoji="1" lang="en-US" altLang="ja-JP" b="1" dirty="0">
                <a:solidFill>
                  <a:srgbClr val="FF0000"/>
                </a:solidFill>
              </a:rPr>
              <a:t>#5</a:t>
            </a:r>
            <a:r>
              <a:rPr kumimoji="1" lang="en-US" altLang="ja-JP" b="1" dirty="0">
                <a:solidFill>
                  <a:schemeClr val="bg1"/>
                </a:solidFill>
              </a:rPr>
              <a:t> </a:t>
            </a:r>
            <a:r>
              <a:rPr kumimoji="1" lang="en-US" altLang="ja-JP" dirty="0">
                <a:solidFill>
                  <a:schemeClr val="bg1"/>
                </a:solidFill>
              </a:rPr>
              <a:t>Main Berth</a:t>
            </a:r>
            <a:endParaRPr kumimoji="1" lang="ja-JP" alt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0-#ppt_w/2"/>
                                          </p:val>
                                        </p:tav>
                                        <p:tav tm="100000">
                                          <p:val>
                                            <p:strVal val="#ppt_x"/>
                                          </p:val>
                                        </p:tav>
                                      </p:tavLst>
                                    </p:anim>
                                    <p:anim calcmode="lin" valueType="num">
                                      <p:cBhvr additive="base">
                                        <p:cTn id="24"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animBg="1"/>
      <p:bldP spid="4"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13FF03-F786-E40C-EF96-005E10394D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1" y="90094"/>
            <a:ext cx="1828799" cy="885776"/>
          </a:xfrm>
          <a:prstGeom prst="rect">
            <a:avLst/>
          </a:prstGeom>
        </p:spPr>
      </p:pic>
      <p:cxnSp>
        <p:nvCxnSpPr>
          <p:cNvPr id="4" name="Straight Connector 3">
            <a:extLst>
              <a:ext uri="{FF2B5EF4-FFF2-40B4-BE49-F238E27FC236}">
                <a16:creationId xmlns:a16="http://schemas.microsoft.com/office/drawing/2014/main" id="{73145471-3E75-B54A-1856-01C7D0D3F0DD}"/>
              </a:ext>
            </a:extLst>
          </p:cNvPr>
          <p:cNvCxnSpPr>
            <a:cxnSpLocks/>
          </p:cNvCxnSpPr>
          <p:nvPr/>
        </p:nvCxnSpPr>
        <p:spPr>
          <a:xfrm>
            <a:off x="0" y="975871"/>
            <a:ext cx="18288000"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6110367-AABE-C559-04B5-3A97D0832057}"/>
              </a:ext>
            </a:extLst>
          </p:cNvPr>
          <p:cNvSpPr txBox="1"/>
          <p:nvPr/>
        </p:nvSpPr>
        <p:spPr>
          <a:xfrm>
            <a:off x="17487900" y="381132"/>
            <a:ext cx="609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625842-8E30-480D-915C-0F23812B9802}" type="slidenum">
              <a:rPr kumimoji="1" lang="ja-JP" altLang="en-US"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pic>
        <p:nvPicPr>
          <p:cNvPr id="15" name="Picture 14">
            <a:extLst>
              <a:ext uri="{FF2B5EF4-FFF2-40B4-BE49-F238E27FC236}">
                <a16:creationId xmlns:a16="http://schemas.microsoft.com/office/drawing/2014/main" id="{2EC51EFC-8E0C-B598-A4FA-E5C71DBD8F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38694" y="1295386"/>
            <a:ext cx="11781411" cy="8094581"/>
          </a:xfrm>
          <a:prstGeom prst="rect">
            <a:avLst/>
          </a:prstGeom>
          <a:solidFill>
            <a:srgbClr val="FFC000"/>
          </a:solidFill>
          <a:ln>
            <a:solidFill>
              <a:srgbClr val="0070C0"/>
            </a:solidFill>
          </a:ln>
        </p:spPr>
      </p:pic>
      <p:sp>
        <p:nvSpPr>
          <p:cNvPr id="20" name="Rectangle 19">
            <a:extLst>
              <a:ext uri="{FF2B5EF4-FFF2-40B4-BE49-F238E27FC236}">
                <a16:creationId xmlns:a16="http://schemas.microsoft.com/office/drawing/2014/main" id="{EEF21A77-661B-03B7-90D4-E8108E82987E}"/>
              </a:ext>
            </a:extLst>
          </p:cNvPr>
          <p:cNvSpPr/>
          <p:nvPr/>
        </p:nvSpPr>
        <p:spPr>
          <a:xfrm>
            <a:off x="9873141" y="3301697"/>
            <a:ext cx="1049502" cy="355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uli Black" panose="020B0604020202020204" charset="0"/>
                <a:ea typeface="+mn-ea"/>
                <a:cs typeface="+mn-cs"/>
              </a:rPr>
              <a:t>DEEP C III</a:t>
            </a:r>
          </a:p>
        </p:txBody>
      </p:sp>
      <p:grpSp>
        <p:nvGrpSpPr>
          <p:cNvPr id="22" name="Group 21">
            <a:extLst>
              <a:ext uri="{FF2B5EF4-FFF2-40B4-BE49-F238E27FC236}">
                <a16:creationId xmlns:a16="http://schemas.microsoft.com/office/drawing/2014/main" id="{568DA37D-0C21-3739-9E38-F279229AD809}"/>
              </a:ext>
            </a:extLst>
          </p:cNvPr>
          <p:cNvGrpSpPr/>
          <p:nvPr/>
        </p:nvGrpSpPr>
        <p:grpSpPr>
          <a:xfrm>
            <a:off x="13927743" y="3339775"/>
            <a:ext cx="1058785" cy="778778"/>
            <a:chOff x="12179485" y="3520657"/>
            <a:chExt cx="1505047" cy="1185726"/>
          </a:xfrm>
        </p:grpSpPr>
        <p:sp>
          <p:nvSpPr>
            <p:cNvPr id="44" name="Rectangle 43">
              <a:extLst>
                <a:ext uri="{FF2B5EF4-FFF2-40B4-BE49-F238E27FC236}">
                  <a16:creationId xmlns:a16="http://schemas.microsoft.com/office/drawing/2014/main" id="{C97187DC-ACF1-44B7-FBEA-CBDA055F70F9}"/>
                </a:ext>
              </a:extLst>
            </p:cNvPr>
            <p:cNvSpPr/>
            <p:nvPr/>
          </p:nvSpPr>
          <p:spPr>
            <a:xfrm>
              <a:off x="12210660" y="3520657"/>
              <a:ext cx="1473872" cy="1124480"/>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Calibri"/>
                <a:ea typeface="+mn-ea"/>
                <a:cs typeface="+mn-cs"/>
              </a:endParaRPr>
            </a:p>
          </p:txBody>
        </p:sp>
        <p:pic>
          <p:nvPicPr>
            <p:cNvPr id="46" name="Picture 45">
              <a:extLst>
                <a:ext uri="{FF2B5EF4-FFF2-40B4-BE49-F238E27FC236}">
                  <a16:creationId xmlns:a16="http://schemas.microsoft.com/office/drawing/2014/main" id="{F2DD242E-5A67-746A-B634-8FEB0C01E2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59340" y="3630465"/>
              <a:ext cx="914160" cy="638594"/>
            </a:xfrm>
            <a:prstGeom prst="rect">
              <a:avLst/>
            </a:prstGeom>
          </p:spPr>
        </p:pic>
        <p:sp>
          <p:nvSpPr>
            <p:cNvPr id="47" name="TextBox 46">
              <a:extLst>
                <a:ext uri="{FF2B5EF4-FFF2-40B4-BE49-F238E27FC236}">
                  <a16:creationId xmlns:a16="http://schemas.microsoft.com/office/drawing/2014/main" id="{11A81D97-C859-D359-4612-ED4B1CF8C048}"/>
                </a:ext>
              </a:extLst>
            </p:cNvPr>
            <p:cNvSpPr txBox="1"/>
            <p:nvPr/>
          </p:nvSpPr>
          <p:spPr>
            <a:xfrm>
              <a:off x="12179485" y="4246243"/>
              <a:ext cx="1473870" cy="4601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uli Black" panose="020B0604020202020204" charset="0"/>
                  <a:ea typeface="+mn-ea"/>
                  <a:cs typeface="+mn-cs"/>
                </a:rPr>
                <a:t>Berth 5&amp;6</a:t>
              </a:r>
              <a:endParaRPr kumimoji="0" lang="en-US" sz="1500" b="1" i="0" u="none" strike="noStrike" kern="1200" cap="none" spc="0" normalizeH="0" baseline="0" noProof="0" dirty="0">
                <a:ln>
                  <a:noFill/>
                </a:ln>
                <a:solidFill>
                  <a:prstClr val="black"/>
                </a:solidFill>
                <a:effectLst/>
                <a:uLnTx/>
                <a:uFillTx/>
                <a:latin typeface="Muli Black" panose="020B0604020202020204" charset="0"/>
                <a:ea typeface="+mn-ea"/>
                <a:cs typeface="+mn-cs"/>
              </a:endParaRPr>
            </a:p>
          </p:txBody>
        </p:sp>
      </p:grpSp>
      <p:grpSp>
        <p:nvGrpSpPr>
          <p:cNvPr id="23" name="Group 22">
            <a:extLst>
              <a:ext uri="{FF2B5EF4-FFF2-40B4-BE49-F238E27FC236}">
                <a16:creationId xmlns:a16="http://schemas.microsoft.com/office/drawing/2014/main" id="{7D3CB153-2C9F-D6B0-6F40-33F64B9B6B74}"/>
              </a:ext>
            </a:extLst>
          </p:cNvPr>
          <p:cNvGrpSpPr/>
          <p:nvPr/>
        </p:nvGrpSpPr>
        <p:grpSpPr>
          <a:xfrm>
            <a:off x="11667239" y="1574272"/>
            <a:ext cx="2126674" cy="1553942"/>
            <a:chOff x="7449058" y="1499466"/>
            <a:chExt cx="3023036" cy="2365950"/>
          </a:xfrm>
        </p:grpSpPr>
        <p:grpSp>
          <p:nvGrpSpPr>
            <p:cNvPr id="39" name="Group 38">
              <a:extLst>
                <a:ext uri="{FF2B5EF4-FFF2-40B4-BE49-F238E27FC236}">
                  <a16:creationId xmlns:a16="http://schemas.microsoft.com/office/drawing/2014/main" id="{65831431-9187-899E-5351-411201961EA2}"/>
                </a:ext>
              </a:extLst>
            </p:cNvPr>
            <p:cNvGrpSpPr/>
            <p:nvPr/>
          </p:nvGrpSpPr>
          <p:grpSpPr>
            <a:xfrm>
              <a:off x="8833865" y="1499466"/>
              <a:ext cx="1638229" cy="1175232"/>
              <a:chOff x="8833865" y="1499466"/>
              <a:chExt cx="1638229" cy="1175232"/>
            </a:xfrm>
          </p:grpSpPr>
          <p:sp>
            <p:nvSpPr>
              <p:cNvPr id="41" name="Rectangle 40">
                <a:extLst>
                  <a:ext uri="{FF2B5EF4-FFF2-40B4-BE49-F238E27FC236}">
                    <a16:creationId xmlns:a16="http://schemas.microsoft.com/office/drawing/2014/main" id="{5A739057-1EEF-52AF-175D-44F6092C5FAF}"/>
                  </a:ext>
                </a:extLst>
              </p:cNvPr>
              <p:cNvSpPr/>
              <p:nvPr/>
            </p:nvSpPr>
            <p:spPr>
              <a:xfrm>
                <a:off x="8833865" y="1499466"/>
                <a:ext cx="1638229" cy="1154316"/>
              </a:xfrm>
              <a:prstGeom prst="rect">
                <a:avLst/>
              </a:prstGeom>
              <a:solidFill>
                <a:schemeClr val="bg1"/>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Muli Black" panose="020B0604020202020204" charset="0"/>
                  <a:ea typeface="+mn-ea"/>
                  <a:cs typeface="+mn-cs"/>
                </a:endParaRPr>
              </a:p>
            </p:txBody>
          </p:sp>
          <p:pic>
            <p:nvPicPr>
              <p:cNvPr id="42" name="圖片 2">
                <a:extLst>
                  <a:ext uri="{FF2B5EF4-FFF2-40B4-BE49-F238E27FC236}">
                    <a16:creationId xmlns:a16="http://schemas.microsoft.com/office/drawing/2014/main" id="{CAFE7F58-D52B-8E9D-2758-7E56000F98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0828" y="1584170"/>
                <a:ext cx="1373462" cy="630388"/>
              </a:xfrm>
              <a:prstGeom prst="rect">
                <a:avLst/>
              </a:prstGeom>
              <a:solidFill>
                <a:schemeClr val="bg1"/>
              </a:solidFill>
              <a:ln>
                <a:noFill/>
              </a:ln>
            </p:spPr>
          </p:pic>
          <p:sp>
            <p:nvSpPr>
              <p:cNvPr id="43" name="TextBox 42">
                <a:extLst>
                  <a:ext uri="{FF2B5EF4-FFF2-40B4-BE49-F238E27FC236}">
                    <a16:creationId xmlns:a16="http://schemas.microsoft.com/office/drawing/2014/main" id="{46B25813-53C1-0AD0-2577-F8E34C3D006E}"/>
                  </a:ext>
                </a:extLst>
              </p:cNvPr>
              <p:cNvSpPr txBox="1"/>
              <p:nvPr/>
            </p:nvSpPr>
            <p:spPr>
              <a:xfrm>
                <a:off x="8867793" y="2214558"/>
                <a:ext cx="1473873" cy="46014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uli Black" panose="020B0604020202020204" charset="0"/>
                    <a:ea typeface="+mn-ea"/>
                    <a:cs typeface="+mn-cs"/>
                  </a:rPr>
                  <a:t>Berth 1&amp;2</a:t>
                </a:r>
              </a:p>
            </p:txBody>
          </p:sp>
        </p:grpSp>
        <p:cxnSp>
          <p:nvCxnSpPr>
            <p:cNvPr id="40" name="Straight Arrow Connector 39">
              <a:extLst>
                <a:ext uri="{FF2B5EF4-FFF2-40B4-BE49-F238E27FC236}">
                  <a16:creationId xmlns:a16="http://schemas.microsoft.com/office/drawing/2014/main" id="{C830B2AC-3CF8-06DF-EF44-849664F463CE}"/>
                </a:ext>
              </a:extLst>
            </p:cNvPr>
            <p:cNvCxnSpPr>
              <a:cxnSpLocks/>
              <a:stCxn id="41" idx="2"/>
              <a:endCxn id="25" idx="0"/>
            </p:cNvCxnSpPr>
            <p:nvPr/>
          </p:nvCxnSpPr>
          <p:spPr>
            <a:xfrm flipH="1">
              <a:off x="7449058" y="2653782"/>
              <a:ext cx="2203922" cy="1211634"/>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318A7716-226A-4E19-E9E9-169B93D1043A}"/>
              </a:ext>
            </a:extLst>
          </p:cNvPr>
          <p:cNvGrpSpPr/>
          <p:nvPr/>
        </p:nvGrpSpPr>
        <p:grpSpPr>
          <a:xfrm>
            <a:off x="11867336" y="2441674"/>
            <a:ext cx="2467892" cy="1007716"/>
            <a:chOff x="7733498" y="2820129"/>
            <a:chExt cx="3508073" cy="1534297"/>
          </a:xfrm>
        </p:grpSpPr>
        <p:grpSp>
          <p:nvGrpSpPr>
            <p:cNvPr id="34" name="Group 33">
              <a:extLst>
                <a:ext uri="{FF2B5EF4-FFF2-40B4-BE49-F238E27FC236}">
                  <a16:creationId xmlns:a16="http://schemas.microsoft.com/office/drawing/2014/main" id="{D6CD4B05-5A74-3505-9CFD-5A28DC83532C}"/>
                </a:ext>
              </a:extLst>
            </p:cNvPr>
            <p:cNvGrpSpPr/>
            <p:nvPr/>
          </p:nvGrpSpPr>
          <p:grpSpPr>
            <a:xfrm>
              <a:off x="9657359" y="2820129"/>
              <a:ext cx="1584212" cy="1242507"/>
              <a:chOff x="9884692" y="2791664"/>
              <a:chExt cx="1584212" cy="1242507"/>
            </a:xfrm>
          </p:grpSpPr>
          <p:sp>
            <p:nvSpPr>
              <p:cNvPr id="36" name="Rectangle 35">
                <a:extLst>
                  <a:ext uri="{FF2B5EF4-FFF2-40B4-BE49-F238E27FC236}">
                    <a16:creationId xmlns:a16="http://schemas.microsoft.com/office/drawing/2014/main" id="{109B8B28-A13E-3ADA-EB76-394D8630BB61}"/>
                  </a:ext>
                </a:extLst>
              </p:cNvPr>
              <p:cNvSpPr/>
              <p:nvPr/>
            </p:nvSpPr>
            <p:spPr>
              <a:xfrm>
                <a:off x="9884692" y="2791664"/>
                <a:ext cx="1584212" cy="1169312"/>
              </a:xfrm>
              <a:prstGeom prst="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Calibri"/>
                  <a:ea typeface="+mn-ea"/>
                  <a:cs typeface="+mn-cs"/>
                </a:endParaRPr>
              </a:p>
            </p:txBody>
          </p:sp>
          <p:pic>
            <p:nvPicPr>
              <p:cNvPr id="37" name="Picture 36">
                <a:extLst>
                  <a:ext uri="{FF2B5EF4-FFF2-40B4-BE49-F238E27FC236}">
                    <a16:creationId xmlns:a16="http://schemas.microsoft.com/office/drawing/2014/main" id="{A37C6448-ACEE-FCA4-B0B8-2C678FA5B7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04452" y="2854681"/>
                <a:ext cx="1189959" cy="845737"/>
              </a:xfrm>
              <a:prstGeom prst="rect">
                <a:avLst/>
              </a:prstGeom>
            </p:spPr>
          </p:pic>
          <p:sp>
            <p:nvSpPr>
              <p:cNvPr id="38" name="TextBox 37">
                <a:extLst>
                  <a:ext uri="{FF2B5EF4-FFF2-40B4-BE49-F238E27FC236}">
                    <a16:creationId xmlns:a16="http://schemas.microsoft.com/office/drawing/2014/main" id="{B434710B-2701-120B-88DC-52DF481650A6}"/>
                  </a:ext>
                </a:extLst>
              </p:cNvPr>
              <p:cNvSpPr txBox="1"/>
              <p:nvPr/>
            </p:nvSpPr>
            <p:spPr>
              <a:xfrm>
                <a:off x="9929719" y="3574031"/>
                <a:ext cx="1473870" cy="4601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uli Black" panose="020B0604020202020204" charset="0"/>
                    <a:ea typeface="+mn-ea"/>
                    <a:cs typeface="+mn-cs"/>
                  </a:rPr>
                  <a:t>Berth 3&amp;4</a:t>
                </a:r>
              </a:p>
            </p:txBody>
          </p:sp>
        </p:grpSp>
        <p:cxnSp>
          <p:nvCxnSpPr>
            <p:cNvPr id="35" name="Straight Arrow Connector 34">
              <a:extLst>
                <a:ext uri="{FF2B5EF4-FFF2-40B4-BE49-F238E27FC236}">
                  <a16:creationId xmlns:a16="http://schemas.microsoft.com/office/drawing/2014/main" id="{6E930078-7E5B-EE81-732D-551FB9F84442}"/>
                </a:ext>
              </a:extLst>
            </p:cNvPr>
            <p:cNvCxnSpPr>
              <a:cxnSpLocks/>
              <a:stCxn id="36" idx="1"/>
              <a:endCxn id="26" idx="0"/>
            </p:cNvCxnSpPr>
            <p:nvPr/>
          </p:nvCxnSpPr>
          <p:spPr>
            <a:xfrm flipH="1">
              <a:off x="7733498" y="3404785"/>
              <a:ext cx="1923861" cy="949641"/>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grpSp>
      <p:sp>
        <p:nvSpPr>
          <p:cNvPr id="25" name="Rectangle 24">
            <a:extLst>
              <a:ext uri="{FF2B5EF4-FFF2-40B4-BE49-F238E27FC236}">
                <a16:creationId xmlns:a16="http://schemas.microsoft.com/office/drawing/2014/main" id="{2FD97C85-9408-2063-1246-C488D460C63A}"/>
              </a:ext>
            </a:extLst>
          </p:cNvPr>
          <p:cNvSpPr/>
          <p:nvPr/>
        </p:nvSpPr>
        <p:spPr>
          <a:xfrm rot="3599968">
            <a:off x="11322161" y="3028033"/>
            <a:ext cx="343118" cy="400730"/>
          </a:xfrm>
          <a:prstGeom prst="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C9AE2B3A-E192-881D-5B87-74AB23A700FC}"/>
              </a:ext>
            </a:extLst>
          </p:cNvPr>
          <p:cNvSpPr/>
          <p:nvPr/>
        </p:nvSpPr>
        <p:spPr>
          <a:xfrm rot="3344000">
            <a:off x="11524815" y="3361489"/>
            <a:ext cx="352540" cy="402340"/>
          </a:xfrm>
          <a:prstGeom prst="rect">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E74BF823-4F22-C0C0-EC68-BAC4AD55EFE6}"/>
              </a:ext>
            </a:extLst>
          </p:cNvPr>
          <p:cNvSpPr/>
          <p:nvPr/>
        </p:nvSpPr>
        <p:spPr>
          <a:xfrm rot="3274524">
            <a:off x="11731653" y="3750619"/>
            <a:ext cx="431993" cy="395216"/>
          </a:xfrm>
          <a:prstGeom prst="rect">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1CB42D21-95B1-FF8A-C907-FA1B6DA1FA77}"/>
              </a:ext>
            </a:extLst>
          </p:cNvPr>
          <p:cNvSpPr/>
          <p:nvPr/>
        </p:nvSpPr>
        <p:spPr>
          <a:xfrm rot="3202318">
            <a:off x="12016213" y="4139827"/>
            <a:ext cx="407988" cy="388457"/>
          </a:xfrm>
          <a:prstGeom prst="rect">
            <a:avLst/>
          </a:prstGeom>
          <a:solidFill>
            <a:srgbClr val="92D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5" name="Group 74">
            <a:extLst>
              <a:ext uri="{FF2B5EF4-FFF2-40B4-BE49-F238E27FC236}">
                <a16:creationId xmlns:a16="http://schemas.microsoft.com/office/drawing/2014/main" id="{1987A406-545A-DDA0-A016-FFCCC8591B74}"/>
              </a:ext>
            </a:extLst>
          </p:cNvPr>
          <p:cNvGrpSpPr/>
          <p:nvPr/>
        </p:nvGrpSpPr>
        <p:grpSpPr>
          <a:xfrm>
            <a:off x="12385381" y="4197783"/>
            <a:ext cx="3392323" cy="877078"/>
            <a:chOff x="12439473" y="4211514"/>
            <a:chExt cx="3392323" cy="877078"/>
          </a:xfrm>
        </p:grpSpPr>
        <p:sp>
          <p:nvSpPr>
            <p:cNvPr id="31" name="Rectangle 30">
              <a:extLst>
                <a:ext uri="{FF2B5EF4-FFF2-40B4-BE49-F238E27FC236}">
                  <a16:creationId xmlns:a16="http://schemas.microsoft.com/office/drawing/2014/main" id="{C5A95185-62A7-597D-D476-B74FF583C0A1}"/>
                </a:ext>
              </a:extLst>
            </p:cNvPr>
            <p:cNvSpPr/>
            <p:nvPr/>
          </p:nvSpPr>
          <p:spPr>
            <a:xfrm>
              <a:off x="14764463" y="4339562"/>
              <a:ext cx="1036854" cy="738551"/>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2" name="Connector: Elbow 31">
              <a:extLst>
                <a:ext uri="{FF2B5EF4-FFF2-40B4-BE49-F238E27FC236}">
                  <a16:creationId xmlns:a16="http://schemas.microsoft.com/office/drawing/2014/main" id="{F67E80DA-AF19-AB93-346A-B1A8E021C75A}"/>
                </a:ext>
              </a:extLst>
            </p:cNvPr>
            <p:cNvCxnSpPr>
              <a:cxnSpLocks/>
              <a:stCxn id="31" idx="1"/>
            </p:cNvCxnSpPr>
            <p:nvPr/>
          </p:nvCxnSpPr>
          <p:spPr>
            <a:xfrm rot="10800000">
              <a:off x="12439473" y="4211514"/>
              <a:ext cx="2324991" cy="497325"/>
            </a:xfrm>
            <a:prstGeom prst="bentConnector3">
              <a:avLst>
                <a:gd name="adj1" fmla="val 50000"/>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0C0938E9-3F1D-71DF-94E1-A457080783F6}"/>
                </a:ext>
              </a:extLst>
            </p:cNvPr>
            <p:cNvSpPr txBox="1"/>
            <p:nvPr/>
          </p:nvSpPr>
          <p:spPr>
            <a:xfrm>
              <a:off x="14794942" y="4396095"/>
              <a:ext cx="1036854"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uli Black" panose="020B0604020202020204" charset="0"/>
                  <a:ea typeface="+mn-ea"/>
                  <a:cs typeface="+mn-cs"/>
                </a:rPr>
                <a:t>SNP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Muli Black" panose="020B060402020202020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uli Black" panose="020B0604020202020204" charset="0"/>
                  <a:ea typeface="+mn-ea"/>
                  <a:cs typeface="+mn-cs"/>
                </a:rPr>
                <a:t>Berth 7 &amp; 8 </a:t>
              </a:r>
            </a:p>
          </p:txBody>
        </p:sp>
      </p:grpSp>
      <p:sp>
        <p:nvSpPr>
          <p:cNvPr id="49" name="Rectangle 48">
            <a:extLst>
              <a:ext uri="{FF2B5EF4-FFF2-40B4-BE49-F238E27FC236}">
                <a16:creationId xmlns:a16="http://schemas.microsoft.com/office/drawing/2014/main" id="{68A7F620-F3B3-E4F8-A047-D15750FFA170}"/>
              </a:ext>
            </a:extLst>
          </p:cNvPr>
          <p:cNvSpPr/>
          <p:nvPr/>
        </p:nvSpPr>
        <p:spPr>
          <a:xfrm>
            <a:off x="8554710" y="3287464"/>
            <a:ext cx="1049502" cy="343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504D">
                    <a:lumMod val="75000"/>
                  </a:srgbClr>
                </a:solidFill>
                <a:effectLst/>
                <a:uLnTx/>
                <a:uFillTx/>
                <a:latin typeface="Muli Black" panose="020B0604020202020204" charset="0"/>
                <a:ea typeface="+mn-ea"/>
                <a:cs typeface="+mn-cs"/>
              </a:rPr>
              <a:t>VINFAST</a:t>
            </a:r>
          </a:p>
        </p:txBody>
      </p:sp>
      <p:sp>
        <p:nvSpPr>
          <p:cNvPr id="50" name="TextBox 49">
            <a:extLst>
              <a:ext uri="{FF2B5EF4-FFF2-40B4-BE49-F238E27FC236}">
                <a16:creationId xmlns:a16="http://schemas.microsoft.com/office/drawing/2014/main" id="{B8B03DC4-167B-4F94-960D-939F9A8E8853}"/>
              </a:ext>
            </a:extLst>
          </p:cNvPr>
          <p:cNvSpPr txBox="1"/>
          <p:nvPr/>
        </p:nvSpPr>
        <p:spPr>
          <a:xfrm>
            <a:off x="14335228" y="2443725"/>
            <a:ext cx="1866446"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Berth No.3 to 6 are under construction ( 2022 – 2025 )</a:t>
            </a:r>
            <a:endPar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51" name="TextBox 50">
            <a:extLst>
              <a:ext uri="{FF2B5EF4-FFF2-40B4-BE49-F238E27FC236}">
                <a16:creationId xmlns:a16="http://schemas.microsoft.com/office/drawing/2014/main" id="{F234B351-2C30-5AEC-49FA-E634B2E7A500}"/>
              </a:ext>
            </a:extLst>
          </p:cNvPr>
          <p:cNvSpPr txBox="1"/>
          <p:nvPr/>
        </p:nvSpPr>
        <p:spPr>
          <a:xfrm>
            <a:off x="14740850" y="5100617"/>
            <a:ext cx="2747050"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Investment certificate to SNP issued on 9/May/2023, construction will start in 2024</a:t>
            </a:r>
            <a:endPar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52" name="TextBox 10">
            <a:extLst>
              <a:ext uri="{FF2B5EF4-FFF2-40B4-BE49-F238E27FC236}">
                <a16:creationId xmlns:a16="http://schemas.microsoft.com/office/drawing/2014/main" id="{5802A753-80AA-41CB-C375-7DC5D0A3DF1C}"/>
              </a:ext>
            </a:extLst>
          </p:cNvPr>
          <p:cNvSpPr txBox="1"/>
          <p:nvPr/>
        </p:nvSpPr>
        <p:spPr>
          <a:xfrm>
            <a:off x="3218673" y="129380"/>
            <a:ext cx="12948926" cy="718210"/>
          </a:xfrm>
          <a:prstGeom prst="rect">
            <a:avLst/>
          </a:prstGeom>
        </p:spPr>
        <p:txBody>
          <a:bodyPr wrap="square" lIns="0" tIns="0" rIns="0" bIns="0" rtlCol="0" anchor="t">
            <a:spAutoFit/>
          </a:bodyPr>
          <a:lstStyle/>
          <a:p>
            <a:pPr marL="0" marR="0" lvl="0" indent="0" algn="l" defTabSz="914400" rtl="0" eaLnBrk="1" fontAlgn="auto" latinLnBrk="0" hangingPunct="1">
              <a:lnSpc>
                <a:spcPts val="6186"/>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Lach</a:t>
            </a:r>
            <a:r>
              <a:rPr kumimoji="0" lang="en-US" sz="3600" b="1" i="0" u="none" strike="noStrike" kern="1200" cap="none" spc="0" normalizeH="0" baseline="0" noProof="0" dirty="0">
                <a:ln>
                  <a:noFill/>
                </a:ln>
                <a:solidFill>
                  <a:prstClr val="black"/>
                </a:solidFill>
                <a:effectLst/>
                <a:uLnTx/>
                <a:uFillTx/>
                <a:latin typeface="Calibri"/>
                <a:ea typeface="+mn-ea"/>
                <a:cs typeface="+mn-cs"/>
              </a:rPr>
              <a:t> Huyen Port Master Plan – Container Terminals </a:t>
            </a:r>
          </a:p>
        </p:txBody>
      </p:sp>
      <p:cxnSp>
        <p:nvCxnSpPr>
          <p:cNvPr id="69" name="Straight Arrow Connector 68">
            <a:extLst>
              <a:ext uri="{FF2B5EF4-FFF2-40B4-BE49-F238E27FC236}">
                <a16:creationId xmlns:a16="http://schemas.microsoft.com/office/drawing/2014/main" id="{444C30C8-0759-07BC-145C-6087F20C746B}"/>
              </a:ext>
            </a:extLst>
          </p:cNvPr>
          <p:cNvCxnSpPr>
            <a:cxnSpLocks/>
            <a:stCxn id="44" idx="1"/>
          </p:cNvCxnSpPr>
          <p:nvPr/>
        </p:nvCxnSpPr>
        <p:spPr>
          <a:xfrm flipH="1">
            <a:off x="12169776" y="3709051"/>
            <a:ext cx="1779898" cy="14701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F34AF1B7-9E6F-4733-DAC3-FF6670042AD8}"/>
              </a:ext>
            </a:extLst>
          </p:cNvPr>
          <p:cNvSpPr txBox="1"/>
          <p:nvPr/>
        </p:nvSpPr>
        <p:spPr>
          <a:xfrm>
            <a:off x="609600" y="9431952"/>
            <a:ext cx="9263541" cy="7649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2" name="TextBox 11">
            <a:extLst>
              <a:ext uri="{FF2B5EF4-FFF2-40B4-BE49-F238E27FC236}">
                <a16:creationId xmlns:a16="http://schemas.microsoft.com/office/drawing/2014/main" id="{42054F9F-8E81-0380-0B18-188164EFBA6A}"/>
              </a:ext>
            </a:extLst>
          </p:cNvPr>
          <p:cNvSpPr txBox="1"/>
          <p:nvPr/>
        </p:nvSpPr>
        <p:spPr>
          <a:xfrm>
            <a:off x="7654738" y="9132886"/>
            <a:ext cx="1623268"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4BACC6">
                    <a:lumMod val="50000"/>
                  </a:srgbClr>
                </a:solidFill>
                <a:effectLst/>
                <a:uLnTx/>
                <a:uFillTx/>
                <a:latin typeface="Calibri"/>
                <a:ea typeface="ＭＳ Ｐゴシック" panose="020B0600070205080204" pitchFamily="34" charset="-128"/>
                <a:cs typeface="+mn-cs"/>
              </a:rPr>
              <a:t>10:49 11 Oct. 2022</a:t>
            </a:r>
            <a:endParaRPr kumimoji="1" lang="ja-JP" altLang="en-US" sz="800" b="0" i="0" u="none" strike="noStrike" kern="1200" cap="none" spc="0" normalizeH="0" baseline="0" noProof="0" dirty="0">
              <a:ln>
                <a:noFill/>
              </a:ln>
              <a:solidFill>
                <a:srgbClr val="4BACC6">
                  <a:lumMod val="50000"/>
                </a:srgbClr>
              </a:solidFill>
              <a:effectLst/>
              <a:uLnTx/>
              <a:uFillTx/>
              <a:latin typeface="Calibri"/>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4F3EC307-E0F0-74BE-B3B5-B49158DFD8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12967" y="4078327"/>
            <a:ext cx="7865039" cy="5898779"/>
          </a:xfrm>
          <a:prstGeom prst="rect">
            <a:avLst/>
          </a:prstGeom>
        </p:spPr>
      </p:pic>
      <p:sp>
        <p:nvSpPr>
          <p:cNvPr id="77" name="TextBox 76">
            <a:extLst>
              <a:ext uri="{FF2B5EF4-FFF2-40B4-BE49-F238E27FC236}">
                <a16:creationId xmlns:a16="http://schemas.microsoft.com/office/drawing/2014/main" id="{C032FBE4-44C9-25CE-F068-6489824A8CA6}"/>
              </a:ext>
            </a:extLst>
          </p:cNvPr>
          <p:cNvSpPr txBox="1"/>
          <p:nvPr/>
        </p:nvSpPr>
        <p:spPr>
          <a:xfrm>
            <a:off x="3378688" y="4149389"/>
            <a:ext cx="39335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err="1">
                <a:ln>
                  <a:noFill/>
                </a:ln>
                <a:solidFill>
                  <a:prstClr val="black">
                    <a:lumMod val="65000"/>
                    <a:lumOff val="35000"/>
                  </a:prstClr>
                </a:solidFill>
                <a:effectLst/>
                <a:uLnTx/>
                <a:uFillTx/>
                <a:latin typeface="Calibri"/>
                <a:ea typeface="ＭＳ Ｐゴシック" panose="020B0600070205080204" pitchFamily="34" charset="-128"/>
                <a:cs typeface="+mn-cs"/>
              </a:rPr>
              <a:t>Lach</a:t>
            </a:r>
            <a:r>
              <a:rPr kumimoji="1" lang="en-US" altLang="ja-JP" sz="1800" b="1" i="0" u="none" strike="noStrike" kern="1200" cap="none" spc="0" normalizeH="0" baseline="0" noProof="0" dirty="0">
                <a:ln>
                  <a:noFill/>
                </a:ln>
                <a:solidFill>
                  <a:prstClr val="black">
                    <a:lumMod val="65000"/>
                    <a:lumOff val="35000"/>
                  </a:prstClr>
                </a:solidFill>
                <a:effectLst/>
                <a:uLnTx/>
                <a:uFillTx/>
                <a:latin typeface="Calibri"/>
                <a:ea typeface="ＭＳ Ｐゴシック" panose="020B0600070205080204" pitchFamily="34" charset="-128"/>
                <a:cs typeface="+mn-cs"/>
              </a:rPr>
              <a:t> Huyen Port area - bird view</a:t>
            </a:r>
            <a:endParaRPr kumimoji="1" lang="ja-JP" altLang="en-US" sz="1800" b="1" i="0" u="none" strike="noStrike" kern="1200" cap="none" spc="0" normalizeH="0" baseline="0" noProof="0" dirty="0">
              <a:ln>
                <a:noFill/>
              </a:ln>
              <a:solidFill>
                <a:prstClr val="black">
                  <a:lumMod val="65000"/>
                  <a:lumOff val="35000"/>
                </a:prstClr>
              </a:solidFill>
              <a:effectLst/>
              <a:uLnTx/>
              <a:uFillTx/>
              <a:latin typeface="Calibri"/>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F3DEAAA8-4D32-16AB-255F-BC8B0E1555ED}"/>
              </a:ext>
            </a:extLst>
          </p:cNvPr>
          <p:cNvSpPr txBox="1"/>
          <p:nvPr/>
        </p:nvSpPr>
        <p:spPr>
          <a:xfrm>
            <a:off x="6745642" y="9662669"/>
            <a:ext cx="344146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44068">
                    <a:lumMod val="50000"/>
                  </a:srgbClr>
                </a:solidFill>
                <a:effectLst/>
                <a:uLnTx/>
                <a:uFillTx/>
                <a:latin typeface="Times New Roman" panose="02020603050405020304" pitchFamily="18" charset="0"/>
                <a:ea typeface="+mn-ea"/>
                <a:cs typeface="Times New Roman" panose="02020603050405020304" pitchFamily="18" charset="0"/>
              </a:rPr>
              <a:t>29/Mar/2023 </a:t>
            </a:r>
          </a:p>
        </p:txBody>
      </p:sp>
      <p:sp>
        <p:nvSpPr>
          <p:cNvPr id="11" name="Rectangle 10">
            <a:extLst>
              <a:ext uri="{FF2B5EF4-FFF2-40B4-BE49-F238E27FC236}">
                <a16:creationId xmlns:a16="http://schemas.microsoft.com/office/drawing/2014/main" id="{AF41A614-CD26-1F78-7731-FB15E7706811}"/>
              </a:ext>
            </a:extLst>
          </p:cNvPr>
          <p:cNvSpPr/>
          <p:nvPr/>
        </p:nvSpPr>
        <p:spPr>
          <a:xfrm>
            <a:off x="5105400" y="7163325"/>
            <a:ext cx="1295400" cy="343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BBB59">
                    <a:lumMod val="40000"/>
                    <a:lumOff val="60000"/>
                  </a:srgbClr>
                </a:solidFill>
                <a:effectLst/>
                <a:uLnTx/>
                <a:uFillTx/>
                <a:latin typeface="Muli Black" panose="020B0604020202020204" charset="0"/>
                <a:ea typeface="+mn-ea"/>
                <a:cs typeface="+mn-cs"/>
              </a:rPr>
              <a:t>(DEEP C III) </a:t>
            </a:r>
          </a:p>
        </p:txBody>
      </p:sp>
      <p:sp>
        <p:nvSpPr>
          <p:cNvPr id="16" name="Rectangle 15">
            <a:extLst>
              <a:ext uri="{FF2B5EF4-FFF2-40B4-BE49-F238E27FC236}">
                <a16:creationId xmlns:a16="http://schemas.microsoft.com/office/drawing/2014/main" id="{F41CA220-1D87-52F4-9F01-9A77D28B056F}"/>
              </a:ext>
            </a:extLst>
          </p:cNvPr>
          <p:cNvSpPr/>
          <p:nvPr/>
        </p:nvSpPr>
        <p:spPr>
          <a:xfrm>
            <a:off x="5105400" y="7874391"/>
            <a:ext cx="1049502" cy="343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504D">
                    <a:lumMod val="75000"/>
                  </a:srgbClr>
                </a:solidFill>
                <a:effectLst/>
                <a:uLnTx/>
                <a:uFillTx/>
                <a:latin typeface="Muli Black" panose="020B0604020202020204" charset="0"/>
                <a:ea typeface="+mn-ea"/>
                <a:cs typeface="+mn-cs"/>
              </a:rPr>
              <a:t>VINFAST</a:t>
            </a:r>
          </a:p>
        </p:txBody>
      </p:sp>
      <p:sp>
        <p:nvSpPr>
          <p:cNvPr id="17" name="Rectangle 16">
            <a:extLst>
              <a:ext uri="{FF2B5EF4-FFF2-40B4-BE49-F238E27FC236}">
                <a16:creationId xmlns:a16="http://schemas.microsoft.com/office/drawing/2014/main" id="{3D22B50A-E3DF-5ADA-857F-A8891F0CEA65}"/>
              </a:ext>
            </a:extLst>
          </p:cNvPr>
          <p:cNvSpPr/>
          <p:nvPr/>
        </p:nvSpPr>
        <p:spPr>
          <a:xfrm>
            <a:off x="6187559" y="6299257"/>
            <a:ext cx="1175502" cy="343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BBB59">
                    <a:lumMod val="40000"/>
                    <a:lumOff val="60000"/>
                  </a:srgbClr>
                </a:solidFill>
                <a:effectLst/>
                <a:uLnTx/>
                <a:uFillTx/>
                <a:latin typeface="Muli Black" panose="020B0604020202020204" charset="0"/>
                <a:ea typeface="+mn-ea"/>
                <a:cs typeface="+mn-cs"/>
              </a:rPr>
              <a:t>(Berth 5&amp;6) </a:t>
            </a:r>
          </a:p>
        </p:txBody>
      </p:sp>
      <p:sp>
        <p:nvSpPr>
          <p:cNvPr id="18" name="Rectangle 17">
            <a:extLst>
              <a:ext uri="{FF2B5EF4-FFF2-40B4-BE49-F238E27FC236}">
                <a16:creationId xmlns:a16="http://schemas.microsoft.com/office/drawing/2014/main" id="{E920E328-9C3F-C53A-5B0E-41E8CBFF8352}"/>
              </a:ext>
            </a:extLst>
          </p:cNvPr>
          <p:cNvSpPr/>
          <p:nvPr/>
        </p:nvSpPr>
        <p:spPr>
          <a:xfrm>
            <a:off x="4768098" y="6323903"/>
            <a:ext cx="1175502" cy="343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BBB59">
                    <a:lumMod val="40000"/>
                    <a:lumOff val="60000"/>
                  </a:srgbClr>
                </a:solidFill>
                <a:effectLst/>
                <a:uLnTx/>
                <a:uFillTx/>
                <a:latin typeface="Muli Black" panose="020B0604020202020204" charset="0"/>
                <a:ea typeface="+mn-ea"/>
                <a:cs typeface="+mn-cs"/>
              </a:rPr>
              <a:t>(Berth 3&amp;4) </a:t>
            </a:r>
          </a:p>
        </p:txBody>
      </p:sp>
      <p:sp>
        <p:nvSpPr>
          <p:cNvPr id="19" name="Rectangle 18">
            <a:extLst>
              <a:ext uri="{FF2B5EF4-FFF2-40B4-BE49-F238E27FC236}">
                <a16:creationId xmlns:a16="http://schemas.microsoft.com/office/drawing/2014/main" id="{335E6B75-3635-FCDC-E3EA-F882F962EC2C}"/>
              </a:ext>
            </a:extLst>
          </p:cNvPr>
          <p:cNvSpPr/>
          <p:nvPr/>
        </p:nvSpPr>
        <p:spPr>
          <a:xfrm>
            <a:off x="3482871" y="6782810"/>
            <a:ext cx="1049502" cy="343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497D">
                    <a:lumMod val="75000"/>
                  </a:srgbClr>
                </a:solidFill>
                <a:effectLst/>
                <a:uLnTx/>
                <a:uFillTx/>
                <a:latin typeface="Muli Black" panose="020B0604020202020204" charset="0"/>
                <a:ea typeface="+mn-ea"/>
                <a:cs typeface="+mn-cs"/>
              </a:rPr>
              <a:t> TC-HICT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0-#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6CF43D4C-FFB9-6B32-23C1-A5118EA0D81A}"/>
              </a:ext>
            </a:extLst>
          </p:cNvPr>
          <p:cNvSpPr txBox="1">
            <a:spLocks/>
          </p:cNvSpPr>
          <p:nvPr/>
        </p:nvSpPr>
        <p:spPr bwMode="auto">
          <a:xfrm>
            <a:off x="3048000" y="235864"/>
            <a:ext cx="8683278" cy="707886"/>
          </a:xfrm>
          <a:prstGeom prst="rect">
            <a:avLst/>
          </a:prstGeom>
          <a:noFill/>
          <a:ln w="9525">
            <a:noFill/>
            <a:miter lim="800000"/>
            <a:headEnd/>
            <a:tailEnd/>
          </a:ln>
        </p:spPr>
        <p:txBody>
          <a:bodyPr wrap="square">
            <a:spAutoFit/>
          </a:bodyPr>
          <a:lstStyle/>
          <a:p>
            <a:pPr>
              <a:defRPr/>
            </a:pPr>
            <a:r>
              <a:rPr lang="en-US" altLang="en-US" sz="4000" b="1" dirty="0">
                <a:latin typeface="+mj-lt"/>
                <a:cs typeface="Times New Roman" panose="02020603050405020304" pitchFamily="18" charset="0"/>
              </a:rPr>
              <a:t>TC-HICT  Corporate Profile</a:t>
            </a:r>
          </a:p>
        </p:txBody>
      </p:sp>
      <p:sp>
        <p:nvSpPr>
          <p:cNvPr id="2" name="TextBox 1">
            <a:extLst>
              <a:ext uri="{FF2B5EF4-FFF2-40B4-BE49-F238E27FC236}">
                <a16:creationId xmlns:a16="http://schemas.microsoft.com/office/drawing/2014/main" id="{BE37A580-C81E-1B9A-4CC4-71B12DB3DADB}"/>
              </a:ext>
            </a:extLst>
          </p:cNvPr>
          <p:cNvSpPr txBox="1"/>
          <p:nvPr/>
        </p:nvSpPr>
        <p:spPr>
          <a:xfrm>
            <a:off x="1219200" y="1441087"/>
            <a:ext cx="9829800" cy="7832914"/>
          </a:xfrm>
          <a:prstGeom prst="rect">
            <a:avLst/>
          </a:prstGeom>
          <a:noFill/>
        </p:spPr>
        <p:txBody>
          <a:bodyPr wrap="square" rtlCol="0">
            <a:spAutoFit/>
          </a:bodyPr>
          <a:lstStyle/>
          <a:p>
            <a:r>
              <a:rPr lang="en-US" sz="2700" dirty="0">
                <a:latin typeface="Arial Black" pitchFamily="34" charset="0"/>
              </a:rPr>
              <a:t>History</a:t>
            </a:r>
            <a:endParaRPr lang="en-US" sz="1400" dirty="0">
              <a:latin typeface="Arial Black" pitchFamily="34" charset="0"/>
            </a:endParaRPr>
          </a:p>
          <a:p>
            <a:endParaRPr lang="en-US" sz="1400" dirty="0"/>
          </a:p>
          <a:p>
            <a:r>
              <a:rPr lang="en-US" sz="2700" dirty="0">
                <a:latin typeface="Arial Black" pitchFamily="34" charset="0"/>
              </a:rPr>
              <a:t>2011</a:t>
            </a:r>
          </a:p>
          <a:p>
            <a:r>
              <a:rPr lang="en-US" sz="2700" dirty="0"/>
              <a:t>Established, 1</a:t>
            </a:r>
            <a:r>
              <a:rPr lang="en-US" sz="2700" baseline="30000" dirty="0"/>
              <a:t>st</a:t>
            </a:r>
            <a:r>
              <a:rPr lang="en-US" sz="2700" dirty="0"/>
              <a:t> Certificate of Incorporation was issued</a:t>
            </a:r>
          </a:p>
          <a:p>
            <a:r>
              <a:rPr lang="en-US" sz="2400" dirty="0"/>
              <a:t>(Original investors: VINALINES 51%, MOLNYKITO 49%)</a:t>
            </a:r>
          </a:p>
          <a:p>
            <a:endParaRPr lang="en-US" sz="1200" dirty="0"/>
          </a:p>
          <a:p>
            <a:r>
              <a:rPr lang="en-US" sz="2700" dirty="0">
                <a:latin typeface="Arial Black" pitchFamily="34" charset="0"/>
              </a:rPr>
              <a:t>2013</a:t>
            </a:r>
            <a:br>
              <a:rPr lang="en-US" sz="2700" dirty="0"/>
            </a:br>
            <a:r>
              <a:rPr lang="en-US" sz="2700" dirty="0"/>
              <a:t>Vietnamese investor was replaced to SNP</a:t>
            </a:r>
            <a:endParaRPr lang="en-US" sz="1200" dirty="0"/>
          </a:p>
          <a:p>
            <a:endParaRPr lang="en-US" sz="1200" dirty="0"/>
          </a:p>
          <a:p>
            <a:r>
              <a:rPr lang="en-US" sz="2700" dirty="0">
                <a:latin typeface="Arial Black" pitchFamily="34" charset="0"/>
              </a:rPr>
              <a:t>2016</a:t>
            </a:r>
          </a:p>
          <a:p>
            <a:r>
              <a:rPr lang="en-US" sz="2700" dirty="0"/>
              <a:t>Ground Breaking Ceremony - 12</a:t>
            </a:r>
            <a:r>
              <a:rPr lang="en-US" sz="2700" baseline="30000" dirty="0"/>
              <a:t>th</a:t>
            </a:r>
            <a:r>
              <a:rPr lang="en-US" sz="2700" dirty="0"/>
              <a:t> May</a:t>
            </a:r>
          </a:p>
          <a:p>
            <a:r>
              <a:rPr lang="en-US" sz="2700" dirty="0"/>
              <a:t>WHL took NYK Line’s share over </a:t>
            </a:r>
            <a:r>
              <a:rPr lang="en-US" sz="2400" dirty="0"/>
              <a:t>(MOLNYKITO was dissolved)</a:t>
            </a:r>
          </a:p>
          <a:p>
            <a:endParaRPr lang="en-US" sz="1200" dirty="0"/>
          </a:p>
          <a:p>
            <a:r>
              <a:rPr lang="en-US" sz="2700" dirty="0">
                <a:latin typeface="Arial Black" pitchFamily="34" charset="0"/>
              </a:rPr>
              <a:t>2018</a:t>
            </a:r>
          </a:p>
          <a:p>
            <a:r>
              <a:rPr lang="en-US" sz="2700" dirty="0"/>
              <a:t>Opening Ceremony - 13</a:t>
            </a:r>
            <a:r>
              <a:rPr lang="en-US" sz="2700" baseline="30000" dirty="0"/>
              <a:t>th</a:t>
            </a:r>
            <a:r>
              <a:rPr lang="en-US" sz="2700" dirty="0"/>
              <a:t> May</a:t>
            </a:r>
            <a:endParaRPr lang="en-US" sz="1200" dirty="0"/>
          </a:p>
          <a:p>
            <a:endParaRPr lang="en-US" sz="1200" dirty="0"/>
          </a:p>
          <a:p>
            <a:r>
              <a:rPr lang="en-US" sz="2700" dirty="0">
                <a:latin typeface="Arial Black" pitchFamily="34" charset="0"/>
              </a:rPr>
              <a:t>2019</a:t>
            </a:r>
          </a:p>
          <a:p>
            <a:r>
              <a:rPr lang="en-US" sz="2700" dirty="0"/>
              <a:t>a 132,900 DWT vessel called on 7</a:t>
            </a:r>
            <a:r>
              <a:rPr lang="en-US" sz="2700" baseline="30000" dirty="0"/>
              <a:t>th</a:t>
            </a:r>
            <a:r>
              <a:rPr lang="en-US" sz="2700" dirty="0"/>
              <a:t> May</a:t>
            </a:r>
            <a:endParaRPr lang="en-US" sz="1200" dirty="0"/>
          </a:p>
          <a:p>
            <a:endParaRPr lang="en-US" sz="1200" dirty="0">
              <a:latin typeface="Arial Black" pitchFamily="34" charset="0"/>
            </a:endParaRPr>
          </a:p>
          <a:p>
            <a:r>
              <a:rPr lang="en-US" sz="2700" dirty="0">
                <a:latin typeface="Arial Black" pitchFamily="34" charset="0"/>
              </a:rPr>
              <a:t>2022</a:t>
            </a:r>
          </a:p>
          <a:p>
            <a:r>
              <a:rPr lang="en-US" sz="2700" dirty="0"/>
              <a:t>Annual throughput exceeded the designed capacity, 1.1million TEU</a:t>
            </a:r>
          </a:p>
          <a:p>
            <a:r>
              <a:rPr lang="en-US" sz="2700" dirty="0"/>
              <a:t>Authorized max size of vessel extended to 145,000 DWT</a:t>
            </a:r>
          </a:p>
        </p:txBody>
      </p:sp>
      <p:graphicFrame>
        <p:nvGraphicFramePr>
          <p:cNvPr id="5" name="Chart 4">
            <a:extLst>
              <a:ext uri="{FF2B5EF4-FFF2-40B4-BE49-F238E27FC236}">
                <a16:creationId xmlns:a16="http://schemas.microsoft.com/office/drawing/2014/main" id="{5047EE4F-311C-C6DE-F1CF-4AB85683978E}"/>
              </a:ext>
            </a:extLst>
          </p:cNvPr>
          <p:cNvGraphicFramePr>
            <a:graphicFrameLocks/>
          </p:cNvGraphicFramePr>
          <p:nvPr>
            <p:extLst>
              <p:ext uri="{D42A27DB-BD31-4B8C-83A1-F6EECF244321}">
                <p14:modId xmlns:p14="http://schemas.microsoft.com/office/powerpoint/2010/main" val="3478978861"/>
              </p:ext>
            </p:extLst>
          </p:nvPr>
        </p:nvGraphicFramePr>
        <p:xfrm>
          <a:off x="10820400" y="1589065"/>
          <a:ext cx="6505303" cy="561231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0F5F7D51-BCBC-3E20-2FC0-D2E5CFE87182}"/>
              </a:ext>
            </a:extLst>
          </p:cNvPr>
          <p:cNvSpPr txBox="1"/>
          <p:nvPr/>
        </p:nvSpPr>
        <p:spPr>
          <a:xfrm>
            <a:off x="11942315" y="7153099"/>
            <a:ext cx="5876511" cy="1754326"/>
          </a:xfrm>
          <a:prstGeom prst="rect">
            <a:avLst/>
          </a:prstGeom>
          <a:noFill/>
        </p:spPr>
        <p:txBody>
          <a:bodyPr wrap="square" rtlCol="0">
            <a:spAutoFit/>
          </a:bodyPr>
          <a:lstStyle/>
          <a:p>
            <a:r>
              <a:rPr lang="en-US" sz="2700" dirty="0"/>
              <a:t>SNP: Saigon Newport Corporation</a:t>
            </a:r>
          </a:p>
          <a:p>
            <a:r>
              <a:rPr lang="en-US" sz="2700" dirty="0"/>
              <a:t>MOL: Mitsui O.S.K. Lines, Ltd.</a:t>
            </a:r>
          </a:p>
          <a:p>
            <a:r>
              <a:rPr lang="en-US" sz="2700" dirty="0"/>
              <a:t>WHL: Wan Hai Lines Ltd.</a:t>
            </a:r>
          </a:p>
          <a:p>
            <a:r>
              <a:rPr lang="en-US" sz="2700" dirty="0"/>
              <a:t>ITO: Itochu Corporation</a:t>
            </a:r>
          </a:p>
        </p:txBody>
      </p:sp>
      <p:pic>
        <p:nvPicPr>
          <p:cNvPr id="3" name="Picture 2">
            <a:extLst>
              <a:ext uri="{FF2B5EF4-FFF2-40B4-BE49-F238E27FC236}">
                <a16:creationId xmlns:a16="http://schemas.microsoft.com/office/drawing/2014/main" id="{0658A4B1-89BB-7551-2B88-54B77C4B51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1" y="90094"/>
            <a:ext cx="1828800" cy="885777"/>
          </a:xfrm>
          <a:prstGeom prst="rect">
            <a:avLst/>
          </a:prstGeom>
        </p:spPr>
      </p:pic>
      <p:cxnSp>
        <p:nvCxnSpPr>
          <p:cNvPr id="4" name="Straight Connector 3">
            <a:extLst>
              <a:ext uri="{FF2B5EF4-FFF2-40B4-BE49-F238E27FC236}">
                <a16:creationId xmlns:a16="http://schemas.microsoft.com/office/drawing/2014/main" id="{C165BF0B-319A-94E2-2109-CB9C33BDCD4A}"/>
              </a:ext>
            </a:extLst>
          </p:cNvPr>
          <p:cNvCxnSpPr>
            <a:cxnSpLocks/>
          </p:cNvCxnSpPr>
          <p:nvPr/>
        </p:nvCxnSpPr>
        <p:spPr>
          <a:xfrm flipV="1">
            <a:off x="0" y="879729"/>
            <a:ext cx="18288000" cy="96142"/>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C369EF6-02C8-E55E-D36B-59CD952CE35A}"/>
              </a:ext>
            </a:extLst>
          </p:cNvPr>
          <p:cNvSpPr txBox="1"/>
          <p:nvPr/>
        </p:nvSpPr>
        <p:spPr>
          <a:xfrm>
            <a:off x="17487900" y="381132"/>
            <a:ext cx="609600" cy="369332"/>
          </a:xfrm>
          <a:prstGeom prst="rect">
            <a:avLst/>
          </a:prstGeom>
          <a:noFill/>
        </p:spPr>
        <p:txBody>
          <a:bodyPr wrap="square" rtlCol="0">
            <a:spAutoFit/>
          </a:bodyPr>
          <a:lstStyle/>
          <a:p>
            <a:fld id="{04625842-8E30-480D-915C-0F23812B9802}" type="slidenum">
              <a:rPr kumimoji="1" lang="ja-JP" altLang="en-US" smtClean="0"/>
              <a:t>7</a:t>
            </a:fld>
            <a:endParaRPr kumimoji="1" lang="ja-JP" altLang="en-US" dirty="0"/>
          </a:p>
        </p:txBody>
      </p:sp>
    </p:spTree>
    <p:extLst>
      <p:ext uri="{BB962C8B-B14F-4D97-AF65-F5344CB8AC3E}">
        <p14:creationId xmlns:p14="http://schemas.microsoft.com/office/powerpoint/2010/main" val="156667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4">
            <a:extLst>
              <a:ext uri="{FF2B5EF4-FFF2-40B4-BE49-F238E27FC236}">
                <a16:creationId xmlns:a16="http://schemas.microsoft.com/office/drawing/2014/main" id="{611DB265-CB45-5FB9-7FD3-2B06179F41C2}"/>
              </a:ext>
            </a:extLst>
          </p:cNvPr>
          <p:cNvSpPr txBox="1"/>
          <p:nvPr/>
        </p:nvSpPr>
        <p:spPr>
          <a:xfrm>
            <a:off x="8019195" y="1159501"/>
            <a:ext cx="9573846" cy="3917098"/>
          </a:xfrm>
          <a:prstGeom prst="rect">
            <a:avLst/>
          </a:prstGeom>
        </p:spPr>
        <p:txBody>
          <a:bodyPr wrap="square" lIns="0" tIns="0" rIns="0" bIns="0" rtlCol="0" anchor="t">
            <a:spAutoFit/>
          </a:bodyPr>
          <a:lstStyle/>
          <a:p>
            <a:pPr>
              <a:lnSpc>
                <a:spcPts val="4424"/>
              </a:lnSpc>
            </a:pPr>
            <a:r>
              <a:rPr lang="en-US" sz="2800" b="1" dirty="0">
                <a:solidFill>
                  <a:srgbClr val="000000"/>
                </a:solidFill>
                <a:latin typeface="+mj-lt"/>
              </a:rPr>
              <a:t>Total Area</a:t>
            </a:r>
            <a:r>
              <a:rPr lang="en-US" sz="2800" dirty="0">
                <a:solidFill>
                  <a:srgbClr val="000000"/>
                </a:solidFill>
                <a:latin typeface="+mj-lt"/>
              </a:rPr>
              <a:t>: 57ha</a:t>
            </a:r>
          </a:p>
          <a:p>
            <a:pPr>
              <a:lnSpc>
                <a:spcPts val="4424"/>
              </a:lnSpc>
            </a:pPr>
            <a:r>
              <a:rPr lang="en-US" sz="2800" b="1" dirty="0">
                <a:solidFill>
                  <a:srgbClr val="000000"/>
                </a:solidFill>
                <a:latin typeface="+mj-lt"/>
              </a:rPr>
              <a:t>Designed Throughput Capacity</a:t>
            </a:r>
            <a:r>
              <a:rPr lang="en-US" sz="2800" dirty="0">
                <a:solidFill>
                  <a:srgbClr val="000000"/>
                </a:solidFill>
                <a:latin typeface="+mj-lt"/>
              </a:rPr>
              <a:t>: 1,100,000 TEU/year</a:t>
            </a:r>
          </a:p>
          <a:p>
            <a:pPr>
              <a:lnSpc>
                <a:spcPts val="4424"/>
              </a:lnSpc>
            </a:pPr>
            <a:r>
              <a:rPr lang="en-US" sz="2800" b="1" dirty="0">
                <a:solidFill>
                  <a:srgbClr val="000000"/>
                </a:solidFill>
                <a:latin typeface="+mj-lt"/>
              </a:rPr>
              <a:t>Container Storage Capacity: </a:t>
            </a:r>
            <a:r>
              <a:rPr lang="en-US" sz="2800" dirty="0">
                <a:solidFill>
                  <a:srgbClr val="000000"/>
                </a:solidFill>
                <a:latin typeface="+mj-lt"/>
              </a:rPr>
              <a:t>35,660 TEU</a:t>
            </a:r>
          </a:p>
          <a:p>
            <a:pPr>
              <a:lnSpc>
                <a:spcPts val="4424"/>
              </a:lnSpc>
            </a:pPr>
            <a:r>
              <a:rPr lang="en-US" sz="2800" b="1" dirty="0">
                <a:solidFill>
                  <a:srgbClr val="000000"/>
                </a:solidFill>
                <a:latin typeface="+mj-lt"/>
              </a:rPr>
              <a:t>Largest Vessel Size Approved by VINAMARINE</a:t>
            </a:r>
            <a:r>
              <a:rPr lang="en-US" sz="2800" dirty="0">
                <a:solidFill>
                  <a:srgbClr val="000000"/>
                </a:solidFill>
                <a:latin typeface="+mj-lt"/>
              </a:rPr>
              <a:t>: 145,000 DWT</a:t>
            </a:r>
            <a:endParaRPr lang="en-US" altLang="ja-JP" sz="2800" spc="-15" dirty="0">
              <a:solidFill>
                <a:srgbClr val="000000"/>
              </a:solidFill>
            </a:endParaRPr>
          </a:p>
          <a:p>
            <a:pPr>
              <a:lnSpc>
                <a:spcPts val="4424"/>
              </a:lnSpc>
            </a:pPr>
            <a:r>
              <a:rPr lang="en-US" sz="2800" b="1" dirty="0">
                <a:solidFill>
                  <a:srgbClr val="000000"/>
                </a:solidFill>
                <a:latin typeface="+mj-lt"/>
              </a:rPr>
              <a:t>Main Berth</a:t>
            </a:r>
            <a:r>
              <a:rPr lang="en-US" sz="2800" dirty="0">
                <a:solidFill>
                  <a:srgbClr val="000000"/>
                </a:solidFill>
                <a:latin typeface="+mj-lt"/>
              </a:rPr>
              <a:t>: length 750m, original depth -16.0m* </a:t>
            </a:r>
          </a:p>
          <a:p>
            <a:pPr>
              <a:lnSpc>
                <a:spcPts val="4424"/>
              </a:lnSpc>
            </a:pPr>
            <a:r>
              <a:rPr lang="en-US" sz="2800" b="1" dirty="0">
                <a:solidFill>
                  <a:srgbClr val="000000"/>
                </a:solidFill>
                <a:latin typeface="+mj-lt"/>
              </a:rPr>
              <a:t>Barge Quay: </a:t>
            </a:r>
            <a:r>
              <a:rPr lang="en-US" sz="2800" spc="-15" dirty="0">
                <a:solidFill>
                  <a:srgbClr val="000000"/>
                </a:solidFill>
                <a:latin typeface="+mj-lt"/>
              </a:rPr>
              <a:t>length 150m, original depth -5.0m*</a:t>
            </a:r>
            <a:endParaRPr lang="en-US" sz="2800" b="1" dirty="0">
              <a:solidFill>
                <a:srgbClr val="000000"/>
              </a:solidFill>
            </a:endParaRPr>
          </a:p>
          <a:p>
            <a:pPr>
              <a:lnSpc>
                <a:spcPts val="4424"/>
              </a:lnSpc>
            </a:pPr>
            <a:r>
              <a:rPr lang="en-US" altLang="ja-JP" sz="2800" b="1" dirty="0">
                <a:solidFill>
                  <a:srgbClr val="000000"/>
                </a:solidFill>
              </a:rPr>
              <a:t>Container Handling Equipment (CHE) lineup:</a:t>
            </a:r>
            <a:r>
              <a:rPr lang="en-US" altLang="ja-JP" sz="2800" spc="-15" dirty="0">
                <a:solidFill>
                  <a:srgbClr val="000000"/>
                </a:solidFill>
              </a:rPr>
              <a:t> </a:t>
            </a:r>
            <a:endParaRPr lang="en-US" sz="2800" spc="-15" dirty="0">
              <a:solidFill>
                <a:srgbClr val="000000"/>
              </a:solidFill>
              <a:latin typeface="+mj-lt"/>
            </a:endParaRPr>
          </a:p>
        </p:txBody>
      </p:sp>
      <p:sp>
        <p:nvSpPr>
          <p:cNvPr id="33" name="Title 1">
            <a:extLst>
              <a:ext uri="{FF2B5EF4-FFF2-40B4-BE49-F238E27FC236}">
                <a16:creationId xmlns:a16="http://schemas.microsoft.com/office/drawing/2014/main" id="{235351A3-D2FA-F4A6-2C04-B68B766274C0}"/>
              </a:ext>
            </a:extLst>
          </p:cNvPr>
          <p:cNvSpPr txBox="1">
            <a:spLocks/>
          </p:cNvSpPr>
          <p:nvPr/>
        </p:nvSpPr>
        <p:spPr bwMode="auto">
          <a:xfrm>
            <a:off x="3063961" y="189549"/>
            <a:ext cx="10644423" cy="707886"/>
          </a:xfrm>
          <a:prstGeom prst="rect">
            <a:avLst/>
          </a:prstGeom>
          <a:noFill/>
          <a:ln w="9525">
            <a:noFill/>
            <a:miter lim="800000"/>
            <a:headEnd/>
            <a:tailEnd/>
          </a:ln>
        </p:spPr>
        <p:txBody>
          <a:bodyPr wrap="square">
            <a:spAutoFit/>
          </a:bodyPr>
          <a:lstStyle/>
          <a:p>
            <a:pPr>
              <a:defRPr/>
            </a:pPr>
            <a:r>
              <a:rPr lang="en-US" altLang="en-US" sz="4000" b="1" dirty="0">
                <a:latin typeface="+mj-lt"/>
                <a:cs typeface="Times New Roman" panose="02020603050405020304" pitchFamily="18" charset="0"/>
              </a:rPr>
              <a:t>TC-HICT Terminal Facility &amp; Equipment</a:t>
            </a:r>
          </a:p>
        </p:txBody>
      </p:sp>
      <p:grpSp>
        <p:nvGrpSpPr>
          <p:cNvPr id="30" name="Group 29">
            <a:extLst>
              <a:ext uri="{FF2B5EF4-FFF2-40B4-BE49-F238E27FC236}">
                <a16:creationId xmlns:a16="http://schemas.microsoft.com/office/drawing/2014/main" id="{37E40573-5D87-6487-AB3A-E689A127B63E}"/>
              </a:ext>
            </a:extLst>
          </p:cNvPr>
          <p:cNvGrpSpPr/>
          <p:nvPr/>
        </p:nvGrpSpPr>
        <p:grpSpPr>
          <a:xfrm>
            <a:off x="767506" y="1273781"/>
            <a:ext cx="7251689" cy="4992954"/>
            <a:chOff x="7490613" y="3017117"/>
            <a:chExt cx="7917106" cy="3357443"/>
          </a:xfrm>
        </p:grpSpPr>
        <p:pic>
          <p:nvPicPr>
            <p:cNvPr id="32" name="Picture 11">
              <a:extLst>
                <a:ext uri="{FF2B5EF4-FFF2-40B4-BE49-F238E27FC236}">
                  <a16:creationId xmlns:a16="http://schemas.microsoft.com/office/drawing/2014/main" id="{F340B0F2-C0F2-703D-C7C9-2BE9A7B68A45}"/>
                </a:ext>
              </a:extLst>
            </p:cNvPr>
            <p:cNvPicPr>
              <a:picLocks noChangeAspect="1"/>
            </p:cNvPicPr>
            <p:nvPr/>
          </p:nvPicPr>
          <p:blipFill>
            <a:blip r:embed="rId2"/>
            <a:srcRect l="30510" t="12565" b="4474"/>
            <a:stretch>
              <a:fillRect/>
            </a:stretch>
          </p:blipFill>
          <p:spPr>
            <a:xfrm>
              <a:off x="7490613" y="3017117"/>
              <a:ext cx="7917106" cy="3357443"/>
            </a:xfrm>
            <a:prstGeom prst="rect">
              <a:avLst/>
            </a:prstGeom>
          </p:spPr>
        </p:pic>
        <p:sp>
          <p:nvSpPr>
            <p:cNvPr id="34" name="TextBox 33">
              <a:extLst>
                <a:ext uri="{FF2B5EF4-FFF2-40B4-BE49-F238E27FC236}">
                  <a16:creationId xmlns:a16="http://schemas.microsoft.com/office/drawing/2014/main" id="{80AA66A1-7B60-7A6C-8065-5234B2DBDCB3}"/>
                </a:ext>
              </a:extLst>
            </p:cNvPr>
            <p:cNvSpPr txBox="1"/>
            <p:nvPr/>
          </p:nvSpPr>
          <p:spPr>
            <a:xfrm>
              <a:off x="7872617" y="4711004"/>
              <a:ext cx="1833552" cy="269048"/>
            </a:xfrm>
            <a:prstGeom prst="rect">
              <a:avLst/>
            </a:prstGeom>
            <a:noFill/>
          </p:spPr>
          <p:txBody>
            <a:bodyPr wrap="square" rtlCol="0">
              <a:spAutoFit/>
            </a:bodyPr>
            <a:lstStyle/>
            <a:p>
              <a:r>
                <a:rPr lang="en-US" sz="2000" dirty="0"/>
                <a:t>Public Area</a:t>
              </a:r>
            </a:p>
          </p:txBody>
        </p:sp>
      </p:grpSp>
      <p:sp>
        <p:nvSpPr>
          <p:cNvPr id="35" name="TextBox 7">
            <a:extLst>
              <a:ext uri="{FF2B5EF4-FFF2-40B4-BE49-F238E27FC236}">
                <a16:creationId xmlns:a16="http://schemas.microsoft.com/office/drawing/2014/main" id="{42F44925-EE6A-2C03-3A2C-396F6D918142}"/>
              </a:ext>
            </a:extLst>
          </p:cNvPr>
          <p:cNvSpPr txBox="1"/>
          <p:nvPr/>
        </p:nvSpPr>
        <p:spPr>
          <a:xfrm>
            <a:off x="741196" y="5832086"/>
            <a:ext cx="6775527" cy="4167744"/>
          </a:xfrm>
          <a:prstGeom prst="rect">
            <a:avLst/>
          </a:prstGeom>
          <a:solidFill>
            <a:schemeClr val="bg1"/>
          </a:solidFill>
        </p:spPr>
        <p:txBody>
          <a:bodyPr wrap="square" lIns="0" tIns="0" rIns="0" bIns="0" numCol="2" rtlCol="0" anchor="t">
            <a:spAutoFit/>
          </a:bodyPr>
          <a:lstStyle/>
          <a:p>
            <a:pPr>
              <a:lnSpc>
                <a:spcPct val="150000"/>
              </a:lnSpc>
              <a:spcBef>
                <a:spcPct val="0"/>
              </a:spcBef>
            </a:pPr>
            <a:r>
              <a:rPr lang="en-US" dirty="0">
                <a:solidFill>
                  <a:srgbClr val="000000"/>
                </a:solidFill>
                <a:latin typeface="+mj-lt"/>
              </a:rPr>
              <a:t>      1. Main Berth 750m x 50m</a:t>
            </a:r>
          </a:p>
          <a:p>
            <a:pPr>
              <a:lnSpc>
                <a:spcPct val="150000"/>
              </a:lnSpc>
              <a:spcBef>
                <a:spcPct val="0"/>
              </a:spcBef>
            </a:pPr>
            <a:r>
              <a:rPr lang="en-US" dirty="0">
                <a:solidFill>
                  <a:srgbClr val="000000"/>
                </a:solidFill>
                <a:latin typeface="+mj-lt"/>
              </a:rPr>
              <a:t>      2. Barge Berth 150m x 30m </a:t>
            </a:r>
          </a:p>
          <a:p>
            <a:pPr>
              <a:lnSpc>
                <a:spcPct val="150000"/>
              </a:lnSpc>
              <a:spcBef>
                <a:spcPct val="0"/>
              </a:spcBef>
            </a:pPr>
            <a:r>
              <a:rPr lang="en-US" dirty="0">
                <a:solidFill>
                  <a:srgbClr val="000000"/>
                </a:solidFill>
                <a:latin typeface="+mj-lt"/>
              </a:rPr>
              <a:t>      3. Center Road</a:t>
            </a:r>
          </a:p>
          <a:p>
            <a:pPr>
              <a:lnSpc>
                <a:spcPct val="150000"/>
              </a:lnSpc>
              <a:spcBef>
                <a:spcPct val="0"/>
              </a:spcBef>
            </a:pPr>
            <a:r>
              <a:rPr lang="en-US" dirty="0">
                <a:solidFill>
                  <a:srgbClr val="000000"/>
                </a:solidFill>
                <a:latin typeface="+mj-lt"/>
              </a:rPr>
              <a:t>      5. Container Storage</a:t>
            </a:r>
          </a:p>
          <a:p>
            <a:pPr>
              <a:lnSpc>
                <a:spcPct val="150000"/>
              </a:lnSpc>
              <a:spcBef>
                <a:spcPct val="0"/>
              </a:spcBef>
            </a:pPr>
            <a:r>
              <a:rPr lang="en-US" dirty="0">
                <a:solidFill>
                  <a:srgbClr val="000000"/>
                </a:solidFill>
                <a:latin typeface="+mj-lt"/>
              </a:rPr>
              <a:t>           A: Dry：22 lanes +</a:t>
            </a:r>
            <a:r>
              <a:rPr lang="en-US" dirty="0" err="1">
                <a:solidFill>
                  <a:srgbClr val="000000"/>
                </a:solidFill>
                <a:latin typeface="+mj-lt"/>
              </a:rPr>
              <a:t>eRTG</a:t>
            </a:r>
            <a:r>
              <a:rPr lang="en-US" dirty="0">
                <a:solidFill>
                  <a:srgbClr val="000000"/>
                </a:solidFill>
                <a:latin typeface="+mj-lt"/>
              </a:rPr>
              <a:t> </a:t>
            </a:r>
          </a:p>
          <a:p>
            <a:pPr>
              <a:lnSpc>
                <a:spcPct val="150000"/>
              </a:lnSpc>
              <a:spcBef>
                <a:spcPct val="0"/>
              </a:spcBef>
            </a:pPr>
            <a:r>
              <a:rPr lang="en-US" dirty="0">
                <a:solidFill>
                  <a:srgbClr val="000000"/>
                </a:solidFill>
                <a:latin typeface="+mj-lt"/>
              </a:rPr>
              <a:t>           B: Reefer：2 lanes +</a:t>
            </a:r>
            <a:r>
              <a:rPr lang="en-US" dirty="0" err="1">
                <a:solidFill>
                  <a:srgbClr val="000000"/>
                </a:solidFill>
                <a:latin typeface="+mj-lt"/>
              </a:rPr>
              <a:t>eRTG</a:t>
            </a:r>
            <a:endParaRPr lang="en-US" dirty="0">
              <a:solidFill>
                <a:srgbClr val="000000"/>
              </a:solidFill>
              <a:latin typeface="+mj-lt"/>
            </a:endParaRPr>
          </a:p>
          <a:p>
            <a:pPr>
              <a:lnSpc>
                <a:spcPct val="150000"/>
              </a:lnSpc>
              <a:spcBef>
                <a:spcPct val="0"/>
              </a:spcBef>
            </a:pPr>
            <a:r>
              <a:rPr lang="en-US" dirty="0">
                <a:solidFill>
                  <a:srgbClr val="000000"/>
                </a:solidFill>
                <a:latin typeface="+mj-lt"/>
              </a:rPr>
              <a:t>      6. Container Storage</a:t>
            </a:r>
          </a:p>
          <a:p>
            <a:pPr>
              <a:lnSpc>
                <a:spcPct val="150000"/>
              </a:lnSpc>
              <a:spcBef>
                <a:spcPct val="0"/>
              </a:spcBef>
            </a:pPr>
            <a:r>
              <a:rPr lang="en-US" dirty="0">
                <a:solidFill>
                  <a:srgbClr val="000000"/>
                </a:solidFill>
                <a:latin typeface="+mj-lt"/>
              </a:rPr>
              <a:t>           C: Empty</a:t>
            </a:r>
          </a:p>
          <a:p>
            <a:pPr>
              <a:lnSpc>
                <a:spcPct val="150000"/>
              </a:lnSpc>
              <a:spcBef>
                <a:spcPct val="0"/>
              </a:spcBef>
            </a:pPr>
            <a:r>
              <a:rPr lang="en-US" dirty="0">
                <a:solidFill>
                  <a:srgbClr val="000000"/>
                </a:solidFill>
                <a:latin typeface="+mj-lt"/>
              </a:rPr>
              <a:t>           D: Oversize, IMDG</a:t>
            </a:r>
          </a:p>
          <a:p>
            <a:pPr>
              <a:lnSpc>
                <a:spcPct val="150000"/>
              </a:lnSpc>
              <a:spcBef>
                <a:spcPct val="0"/>
              </a:spcBef>
            </a:pPr>
            <a:r>
              <a:rPr lang="en-US" dirty="0">
                <a:solidFill>
                  <a:srgbClr val="000000"/>
                </a:solidFill>
                <a:latin typeface="+mj-lt"/>
              </a:rPr>
              <a:t>           E: Customs Inspection Area</a:t>
            </a:r>
          </a:p>
          <a:p>
            <a:pPr>
              <a:lnSpc>
                <a:spcPct val="150000"/>
              </a:lnSpc>
              <a:spcBef>
                <a:spcPct val="0"/>
              </a:spcBef>
            </a:pPr>
            <a:r>
              <a:rPr lang="en-US" dirty="0">
                <a:solidFill>
                  <a:srgbClr val="000000"/>
                </a:solidFill>
                <a:latin typeface="+mj-lt"/>
              </a:rPr>
              <a:t> 7. Equipment Maintenance shop</a:t>
            </a:r>
          </a:p>
          <a:p>
            <a:pPr>
              <a:lnSpc>
                <a:spcPct val="150000"/>
              </a:lnSpc>
              <a:spcBef>
                <a:spcPct val="0"/>
              </a:spcBef>
            </a:pPr>
            <a:r>
              <a:rPr lang="en-US" dirty="0">
                <a:solidFill>
                  <a:srgbClr val="000000"/>
                </a:solidFill>
                <a:latin typeface="+mj-lt"/>
              </a:rPr>
              <a:t> 8. Container M&amp;R shop</a:t>
            </a:r>
          </a:p>
          <a:p>
            <a:pPr>
              <a:lnSpc>
                <a:spcPct val="150000"/>
              </a:lnSpc>
              <a:spcBef>
                <a:spcPct val="0"/>
              </a:spcBef>
            </a:pPr>
            <a:r>
              <a:rPr lang="en-US" dirty="0">
                <a:solidFill>
                  <a:srgbClr val="000000"/>
                </a:solidFill>
                <a:latin typeface="+mj-lt"/>
              </a:rPr>
              <a:t> 9. Truck Gate</a:t>
            </a:r>
          </a:p>
          <a:p>
            <a:pPr>
              <a:lnSpc>
                <a:spcPct val="150000"/>
              </a:lnSpc>
              <a:spcBef>
                <a:spcPct val="0"/>
              </a:spcBef>
            </a:pPr>
            <a:r>
              <a:rPr lang="en-US" dirty="0">
                <a:solidFill>
                  <a:srgbClr val="000000"/>
                </a:solidFill>
                <a:latin typeface="+mj-lt"/>
              </a:rPr>
              <a:t>10. Office &amp; Canteen</a:t>
            </a:r>
          </a:p>
        </p:txBody>
      </p:sp>
      <p:pic>
        <p:nvPicPr>
          <p:cNvPr id="3" name="Picture 2">
            <a:extLst>
              <a:ext uri="{FF2B5EF4-FFF2-40B4-BE49-F238E27FC236}">
                <a16:creationId xmlns:a16="http://schemas.microsoft.com/office/drawing/2014/main" id="{30A65884-18C6-98C6-0EE3-E9B908B795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1" y="90094"/>
            <a:ext cx="1828800" cy="885777"/>
          </a:xfrm>
          <a:prstGeom prst="rect">
            <a:avLst/>
          </a:prstGeom>
        </p:spPr>
      </p:pic>
      <p:cxnSp>
        <p:nvCxnSpPr>
          <p:cNvPr id="4" name="Straight Connector 3">
            <a:extLst>
              <a:ext uri="{FF2B5EF4-FFF2-40B4-BE49-F238E27FC236}">
                <a16:creationId xmlns:a16="http://schemas.microsoft.com/office/drawing/2014/main" id="{FAECA6C9-D4B1-EC93-1D21-A2F6B7DCCFD8}"/>
              </a:ext>
            </a:extLst>
          </p:cNvPr>
          <p:cNvCxnSpPr>
            <a:cxnSpLocks/>
          </p:cNvCxnSpPr>
          <p:nvPr/>
        </p:nvCxnSpPr>
        <p:spPr>
          <a:xfrm flipV="1">
            <a:off x="0" y="879729"/>
            <a:ext cx="18288000" cy="96142"/>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E13C6E5-C5A8-641E-27C9-CD64C57E7E61}"/>
              </a:ext>
            </a:extLst>
          </p:cNvPr>
          <p:cNvGrpSpPr/>
          <p:nvPr/>
        </p:nvGrpSpPr>
        <p:grpSpPr>
          <a:xfrm>
            <a:off x="8019195" y="5143500"/>
            <a:ext cx="9185213" cy="2803795"/>
            <a:chOff x="8018056" y="7108091"/>
            <a:chExt cx="9915910" cy="3115102"/>
          </a:xfrm>
        </p:grpSpPr>
        <p:pic>
          <p:nvPicPr>
            <p:cNvPr id="10" name="Picture 16">
              <a:extLst>
                <a:ext uri="{FF2B5EF4-FFF2-40B4-BE49-F238E27FC236}">
                  <a16:creationId xmlns:a16="http://schemas.microsoft.com/office/drawing/2014/main" id="{5DF1485F-B2DC-C99A-8BB7-A87B4C9C26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238369" y="7365020"/>
              <a:ext cx="1020508" cy="980963"/>
            </a:xfrm>
            <a:prstGeom prst="rect">
              <a:avLst/>
            </a:prstGeom>
          </p:spPr>
        </p:pic>
        <p:pic>
          <p:nvPicPr>
            <p:cNvPr id="11" name="Picture 17">
              <a:extLst>
                <a:ext uri="{FF2B5EF4-FFF2-40B4-BE49-F238E27FC236}">
                  <a16:creationId xmlns:a16="http://schemas.microsoft.com/office/drawing/2014/main" id="{76BCB6D9-5DB4-8476-46FA-5610B4D288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626487" y="7383532"/>
              <a:ext cx="939272" cy="980963"/>
            </a:xfrm>
            <a:prstGeom prst="rect">
              <a:avLst/>
            </a:prstGeom>
          </p:spPr>
        </p:pic>
        <p:pic>
          <p:nvPicPr>
            <p:cNvPr id="12" name="Picture 18">
              <a:extLst>
                <a:ext uri="{FF2B5EF4-FFF2-40B4-BE49-F238E27FC236}">
                  <a16:creationId xmlns:a16="http://schemas.microsoft.com/office/drawing/2014/main" id="{A958C872-66D2-8927-5A6D-CB0D2CC5904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547573" y="7352823"/>
              <a:ext cx="1149627" cy="1011672"/>
            </a:xfrm>
            <a:prstGeom prst="rect">
              <a:avLst/>
            </a:prstGeom>
          </p:spPr>
        </p:pic>
        <p:pic>
          <p:nvPicPr>
            <p:cNvPr id="13" name="Picture 19">
              <a:extLst>
                <a:ext uri="{FF2B5EF4-FFF2-40B4-BE49-F238E27FC236}">
                  <a16:creationId xmlns:a16="http://schemas.microsoft.com/office/drawing/2014/main" id="{297FEF5C-DDE7-9485-D304-E28BAD9D51D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191321" y="7425536"/>
              <a:ext cx="1392335" cy="725959"/>
            </a:xfrm>
            <a:prstGeom prst="rect">
              <a:avLst/>
            </a:prstGeom>
          </p:spPr>
        </p:pic>
        <p:pic>
          <p:nvPicPr>
            <p:cNvPr id="14" name="Picture 20">
              <a:extLst>
                <a:ext uri="{FF2B5EF4-FFF2-40B4-BE49-F238E27FC236}">
                  <a16:creationId xmlns:a16="http://schemas.microsoft.com/office/drawing/2014/main" id="{30467A53-0E8C-5444-E261-AAAD7CBAF6E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78022" y="7424447"/>
              <a:ext cx="954432" cy="975154"/>
            </a:xfrm>
            <a:prstGeom prst="rect">
              <a:avLst/>
            </a:prstGeom>
          </p:spPr>
        </p:pic>
        <p:grpSp>
          <p:nvGrpSpPr>
            <p:cNvPr id="15" name="Group 21">
              <a:extLst>
                <a:ext uri="{FF2B5EF4-FFF2-40B4-BE49-F238E27FC236}">
                  <a16:creationId xmlns:a16="http://schemas.microsoft.com/office/drawing/2014/main" id="{43C80248-5B30-DC57-66A4-9B9235643BB4}"/>
                </a:ext>
              </a:extLst>
            </p:cNvPr>
            <p:cNvGrpSpPr>
              <a:grpSpLocks noChangeAspect="1"/>
            </p:cNvGrpSpPr>
            <p:nvPr/>
          </p:nvGrpSpPr>
          <p:grpSpPr>
            <a:xfrm>
              <a:off x="8018056" y="7139800"/>
              <a:ext cx="1544450" cy="1544450"/>
              <a:chOff x="0" y="0"/>
              <a:chExt cx="6355080" cy="6355080"/>
            </a:xfrm>
          </p:grpSpPr>
          <p:sp>
            <p:nvSpPr>
              <p:cNvPr id="16" name="Freeform 22">
                <a:extLst>
                  <a:ext uri="{FF2B5EF4-FFF2-40B4-BE49-F238E27FC236}">
                    <a16:creationId xmlns:a16="http://schemas.microsoft.com/office/drawing/2014/main" id="{400AE5BB-9236-3546-CBD3-C26AE0BEBCF3}"/>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40606"/>
              </a:solidFill>
            </p:spPr>
          </p:sp>
        </p:grpSp>
        <p:sp>
          <p:nvSpPr>
            <p:cNvPr id="17" name="TextBox 25">
              <a:extLst>
                <a:ext uri="{FF2B5EF4-FFF2-40B4-BE49-F238E27FC236}">
                  <a16:creationId xmlns:a16="http://schemas.microsoft.com/office/drawing/2014/main" id="{ED9EFF45-96F9-572D-E23D-1B57F73CD415}"/>
                </a:ext>
              </a:extLst>
            </p:cNvPr>
            <p:cNvSpPr txBox="1"/>
            <p:nvPr/>
          </p:nvSpPr>
          <p:spPr>
            <a:xfrm>
              <a:off x="14431605" y="8890715"/>
              <a:ext cx="1366207" cy="793268"/>
            </a:xfrm>
            <a:prstGeom prst="rect">
              <a:avLst/>
            </a:prstGeom>
          </p:spPr>
          <p:txBody>
            <a:bodyPr lIns="0" tIns="0" rIns="0" bIns="0" rtlCol="0" anchor="t">
              <a:spAutoFit/>
            </a:bodyPr>
            <a:lstStyle/>
            <a:p>
              <a:pPr algn="ctr">
                <a:lnSpc>
                  <a:spcPts val="3223"/>
                </a:lnSpc>
              </a:pPr>
              <a:r>
                <a:rPr lang="en-US" sz="2302" b="1" dirty="0">
                  <a:solidFill>
                    <a:srgbClr val="000000"/>
                  </a:solidFill>
                  <a:latin typeface="+mj-lt"/>
                </a:rPr>
                <a:t>03 Reach Stackers</a:t>
              </a:r>
            </a:p>
          </p:txBody>
        </p:sp>
        <p:sp>
          <p:nvSpPr>
            <p:cNvPr id="18" name="TextBox 26">
              <a:extLst>
                <a:ext uri="{FF2B5EF4-FFF2-40B4-BE49-F238E27FC236}">
                  <a16:creationId xmlns:a16="http://schemas.microsoft.com/office/drawing/2014/main" id="{24396FE3-2254-1BDD-87C3-4905994A5FAE}"/>
                </a:ext>
              </a:extLst>
            </p:cNvPr>
            <p:cNvSpPr txBox="1"/>
            <p:nvPr/>
          </p:nvSpPr>
          <p:spPr>
            <a:xfrm>
              <a:off x="10308896" y="8887931"/>
              <a:ext cx="1366207" cy="796052"/>
            </a:xfrm>
            <a:prstGeom prst="rect">
              <a:avLst/>
            </a:prstGeom>
          </p:spPr>
          <p:txBody>
            <a:bodyPr lIns="0" tIns="0" rIns="0" bIns="0" rtlCol="0" anchor="t">
              <a:spAutoFit/>
            </a:bodyPr>
            <a:lstStyle/>
            <a:p>
              <a:pPr algn="ctr">
                <a:lnSpc>
                  <a:spcPts val="3223"/>
                </a:lnSpc>
              </a:pPr>
              <a:r>
                <a:rPr lang="en-US" sz="2302" b="1" dirty="0">
                  <a:solidFill>
                    <a:srgbClr val="000000"/>
                  </a:solidFill>
                  <a:latin typeface="+mj-lt"/>
                </a:rPr>
                <a:t>30 trucks &amp; chassis </a:t>
              </a:r>
            </a:p>
          </p:txBody>
        </p:sp>
        <p:sp>
          <p:nvSpPr>
            <p:cNvPr id="19" name="TextBox 27">
              <a:extLst>
                <a:ext uri="{FF2B5EF4-FFF2-40B4-BE49-F238E27FC236}">
                  <a16:creationId xmlns:a16="http://schemas.microsoft.com/office/drawing/2014/main" id="{7B1AD6E8-D5D5-31DD-D840-59D2855816C0}"/>
                </a:ext>
              </a:extLst>
            </p:cNvPr>
            <p:cNvSpPr txBox="1"/>
            <p:nvPr/>
          </p:nvSpPr>
          <p:spPr>
            <a:xfrm>
              <a:off x="12395184" y="8896226"/>
              <a:ext cx="1366207" cy="391202"/>
            </a:xfrm>
            <a:prstGeom prst="rect">
              <a:avLst/>
            </a:prstGeom>
          </p:spPr>
          <p:txBody>
            <a:bodyPr lIns="0" tIns="0" rIns="0" bIns="0" rtlCol="0" anchor="t">
              <a:spAutoFit/>
            </a:bodyPr>
            <a:lstStyle/>
            <a:p>
              <a:pPr algn="ctr">
                <a:lnSpc>
                  <a:spcPts val="3223"/>
                </a:lnSpc>
              </a:pPr>
              <a:r>
                <a:rPr lang="en-US" sz="2302" b="1" dirty="0">
                  <a:solidFill>
                    <a:srgbClr val="000000"/>
                  </a:solidFill>
                  <a:latin typeface="+mj-lt"/>
                </a:rPr>
                <a:t>24 </a:t>
              </a:r>
              <a:r>
                <a:rPr lang="en-US" sz="2302" b="1" dirty="0" err="1">
                  <a:solidFill>
                    <a:srgbClr val="000000"/>
                  </a:solidFill>
                  <a:latin typeface="+mj-lt"/>
                </a:rPr>
                <a:t>eRTG</a:t>
              </a:r>
              <a:endParaRPr lang="en-US" sz="2302" b="1" dirty="0">
                <a:solidFill>
                  <a:srgbClr val="000000"/>
                </a:solidFill>
                <a:latin typeface="+mj-lt"/>
              </a:endParaRPr>
            </a:p>
          </p:txBody>
        </p:sp>
        <p:sp>
          <p:nvSpPr>
            <p:cNvPr id="20" name="TextBox 28">
              <a:extLst>
                <a:ext uri="{FF2B5EF4-FFF2-40B4-BE49-F238E27FC236}">
                  <a16:creationId xmlns:a16="http://schemas.microsoft.com/office/drawing/2014/main" id="{238D1380-B972-29FB-B57E-F0B106DB5DBF}"/>
                </a:ext>
              </a:extLst>
            </p:cNvPr>
            <p:cNvSpPr txBox="1"/>
            <p:nvPr/>
          </p:nvSpPr>
          <p:spPr>
            <a:xfrm>
              <a:off x="8065519" y="8882822"/>
              <a:ext cx="1366207" cy="793268"/>
            </a:xfrm>
            <a:prstGeom prst="rect">
              <a:avLst/>
            </a:prstGeom>
          </p:spPr>
          <p:txBody>
            <a:bodyPr lIns="0" tIns="0" rIns="0" bIns="0" rtlCol="0" anchor="t">
              <a:spAutoFit/>
            </a:bodyPr>
            <a:lstStyle/>
            <a:p>
              <a:pPr algn="ctr">
                <a:lnSpc>
                  <a:spcPts val="3223"/>
                </a:lnSpc>
              </a:pPr>
              <a:r>
                <a:rPr lang="en-US" sz="2302" b="1" dirty="0">
                  <a:solidFill>
                    <a:srgbClr val="000000"/>
                  </a:solidFill>
                  <a:latin typeface="+mj-lt"/>
                </a:rPr>
                <a:t>06 STS cranes</a:t>
              </a:r>
            </a:p>
          </p:txBody>
        </p:sp>
        <p:sp>
          <p:nvSpPr>
            <p:cNvPr id="21" name="TextBox 29">
              <a:extLst>
                <a:ext uri="{FF2B5EF4-FFF2-40B4-BE49-F238E27FC236}">
                  <a16:creationId xmlns:a16="http://schemas.microsoft.com/office/drawing/2014/main" id="{44815CD7-4AF5-2361-B1F8-5569499488BF}"/>
                </a:ext>
              </a:extLst>
            </p:cNvPr>
            <p:cNvSpPr txBox="1"/>
            <p:nvPr/>
          </p:nvSpPr>
          <p:spPr>
            <a:xfrm>
              <a:off x="16567760" y="8882822"/>
              <a:ext cx="1366206" cy="1340371"/>
            </a:xfrm>
            <a:prstGeom prst="rect">
              <a:avLst/>
            </a:prstGeom>
          </p:spPr>
          <p:txBody>
            <a:bodyPr wrap="square" lIns="0" tIns="0" rIns="0" bIns="0" rtlCol="0" anchor="t">
              <a:spAutoFit/>
            </a:bodyPr>
            <a:lstStyle/>
            <a:p>
              <a:pPr algn="ctr">
                <a:lnSpc>
                  <a:spcPts val="3223"/>
                </a:lnSpc>
              </a:pPr>
              <a:r>
                <a:rPr lang="en-US" sz="2302" b="1" dirty="0">
                  <a:solidFill>
                    <a:srgbClr val="000000"/>
                  </a:solidFill>
                  <a:latin typeface="+mj-lt"/>
                </a:rPr>
                <a:t>720 Reefer plugs</a:t>
              </a:r>
            </a:p>
          </p:txBody>
        </p:sp>
        <p:grpSp>
          <p:nvGrpSpPr>
            <p:cNvPr id="22" name="Group 30">
              <a:extLst>
                <a:ext uri="{FF2B5EF4-FFF2-40B4-BE49-F238E27FC236}">
                  <a16:creationId xmlns:a16="http://schemas.microsoft.com/office/drawing/2014/main" id="{E8EE75DA-2DA5-2755-9E8C-7CA617FB9DDD}"/>
                </a:ext>
              </a:extLst>
            </p:cNvPr>
            <p:cNvGrpSpPr>
              <a:grpSpLocks noChangeAspect="1"/>
            </p:cNvGrpSpPr>
            <p:nvPr/>
          </p:nvGrpSpPr>
          <p:grpSpPr>
            <a:xfrm>
              <a:off x="10136824" y="7108091"/>
              <a:ext cx="1544450" cy="1544450"/>
              <a:chOff x="0" y="0"/>
              <a:chExt cx="6355080" cy="6355080"/>
            </a:xfrm>
          </p:grpSpPr>
          <p:sp>
            <p:nvSpPr>
              <p:cNvPr id="23" name="Freeform 31">
                <a:extLst>
                  <a:ext uri="{FF2B5EF4-FFF2-40B4-BE49-F238E27FC236}">
                    <a16:creationId xmlns:a16="http://schemas.microsoft.com/office/drawing/2014/main" id="{AA5A6D57-D21A-E24B-0E70-CCE93E7E1631}"/>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40606"/>
              </a:solidFill>
            </p:spPr>
          </p:sp>
        </p:grpSp>
        <p:grpSp>
          <p:nvGrpSpPr>
            <p:cNvPr id="24" name="Group 32">
              <a:extLst>
                <a:ext uri="{FF2B5EF4-FFF2-40B4-BE49-F238E27FC236}">
                  <a16:creationId xmlns:a16="http://schemas.microsoft.com/office/drawing/2014/main" id="{214107B4-DBDF-307D-6028-D695C33D80A4}"/>
                </a:ext>
              </a:extLst>
            </p:cNvPr>
            <p:cNvGrpSpPr>
              <a:grpSpLocks noChangeAspect="1"/>
            </p:cNvGrpSpPr>
            <p:nvPr/>
          </p:nvGrpSpPr>
          <p:grpSpPr>
            <a:xfrm>
              <a:off x="12310089" y="7139800"/>
              <a:ext cx="1544450" cy="1544450"/>
              <a:chOff x="0" y="0"/>
              <a:chExt cx="6355080" cy="6355080"/>
            </a:xfrm>
          </p:grpSpPr>
          <p:sp>
            <p:nvSpPr>
              <p:cNvPr id="25" name="Freeform 33">
                <a:extLst>
                  <a:ext uri="{FF2B5EF4-FFF2-40B4-BE49-F238E27FC236}">
                    <a16:creationId xmlns:a16="http://schemas.microsoft.com/office/drawing/2014/main" id="{A37D3647-25EB-EB6A-7746-D2E8AF024A5A}"/>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40606"/>
              </a:solidFill>
            </p:spPr>
          </p:sp>
        </p:grpSp>
        <p:grpSp>
          <p:nvGrpSpPr>
            <p:cNvPr id="26" name="Group 34">
              <a:extLst>
                <a:ext uri="{FF2B5EF4-FFF2-40B4-BE49-F238E27FC236}">
                  <a16:creationId xmlns:a16="http://schemas.microsoft.com/office/drawing/2014/main" id="{E0B4B78F-FD18-F607-8424-E6997F8B065A}"/>
                </a:ext>
              </a:extLst>
            </p:cNvPr>
            <p:cNvGrpSpPr>
              <a:grpSpLocks noChangeAspect="1"/>
            </p:cNvGrpSpPr>
            <p:nvPr/>
          </p:nvGrpSpPr>
          <p:grpSpPr>
            <a:xfrm>
              <a:off x="14342484" y="7139800"/>
              <a:ext cx="1544450" cy="1544450"/>
              <a:chOff x="0" y="0"/>
              <a:chExt cx="6355080" cy="6355080"/>
            </a:xfrm>
          </p:grpSpPr>
          <p:sp>
            <p:nvSpPr>
              <p:cNvPr id="27" name="Freeform 35">
                <a:extLst>
                  <a:ext uri="{FF2B5EF4-FFF2-40B4-BE49-F238E27FC236}">
                    <a16:creationId xmlns:a16="http://schemas.microsoft.com/office/drawing/2014/main" id="{256DA4B2-933D-98F3-AD32-560DAFF21466}"/>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40606"/>
              </a:solidFill>
            </p:spPr>
          </p:sp>
        </p:grpSp>
        <p:grpSp>
          <p:nvGrpSpPr>
            <p:cNvPr id="28" name="Group 36">
              <a:extLst>
                <a:ext uri="{FF2B5EF4-FFF2-40B4-BE49-F238E27FC236}">
                  <a16:creationId xmlns:a16="http://schemas.microsoft.com/office/drawing/2014/main" id="{9A0D0315-AD56-5288-5D55-4B01870F3B0B}"/>
                </a:ext>
              </a:extLst>
            </p:cNvPr>
            <p:cNvGrpSpPr>
              <a:grpSpLocks noChangeAspect="1"/>
            </p:cNvGrpSpPr>
            <p:nvPr/>
          </p:nvGrpSpPr>
          <p:grpSpPr>
            <a:xfrm>
              <a:off x="16389516" y="7139800"/>
              <a:ext cx="1544450" cy="1544450"/>
              <a:chOff x="0" y="0"/>
              <a:chExt cx="6355080" cy="6355080"/>
            </a:xfrm>
          </p:grpSpPr>
          <p:sp>
            <p:nvSpPr>
              <p:cNvPr id="29" name="Freeform 37">
                <a:extLst>
                  <a:ext uri="{FF2B5EF4-FFF2-40B4-BE49-F238E27FC236}">
                    <a16:creationId xmlns:a16="http://schemas.microsoft.com/office/drawing/2014/main" id="{AAEB4620-058E-DCC2-0BD4-BB9F95E2553B}"/>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40606"/>
              </a:solidFill>
            </p:spPr>
          </p:sp>
        </p:grpSp>
      </p:grpSp>
      <p:sp>
        <p:nvSpPr>
          <p:cNvPr id="5" name="TextBox 33">
            <a:extLst>
              <a:ext uri="{FF2B5EF4-FFF2-40B4-BE49-F238E27FC236}">
                <a16:creationId xmlns:a16="http://schemas.microsoft.com/office/drawing/2014/main" id="{9D93E6B2-2090-6B19-7627-B8804BD7A1B2}"/>
              </a:ext>
            </a:extLst>
          </p:cNvPr>
          <p:cNvSpPr txBox="1"/>
          <p:nvPr/>
        </p:nvSpPr>
        <p:spPr>
          <a:xfrm>
            <a:off x="8063160" y="7810500"/>
            <a:ext cx="9814398" cy="1200329"/>
          </a:xfrm>
          <a:prstGeom prst="rect">
            <a:avLst/>
          </a:prstGeom>
          <a:solidFill>
            <a:schemeClr val="accent6">
              <a:lumMod val="20000"/>
              <a:lumOff val="80000"/>
            </a:schemeClr>
          </a:solidFill>
        </p:spPr>
        <p:txBody>
          <a:bodyPr wrap="square" lIns="0" tIns="0" rIns="0" bIns="0" rtlCol="0" anchor="t">
            <a:spAutoFit/>
          </a:bodyPr>
          <a:lstStyle/>
          <a:p>
            <a:r>
              <a:rPr lang="en-US" altLang="ja-JP" sz="2400" b="1" dirty="0">
                <a:latin typeface="Muli Black" panose="020B0604020202020204" charset="0"/>
              </a:rPr>
              <a:t>Additional CHE purchase plan in 2023 to 2024</a:t>
            </a:r>
          </a:p>
          <a:p>
            <a:endParaRPr lang="en-US" b="1" dirty="0">
              <a:latin typeface="Muli Black" panose="020B0604020202020204" charset="0"/>
            </a:endParaRPr>
          </a:p>
          <a:p>
            <a:r>
              <a:rPr lang="en-US" b="1" dirty="0">
                <a:latin typeface="Muli Black" panose="020B0604020202020204" charset="0"/>
              </a:rPr>
              <a:t>+ 02 STS cranes  /  </a:t>
            </a:r>
            <a:r>
              <a:rPr lang="en-US" altLang="ja-JP" b="1" dirty="0">
                <a:latin typeface="Muli Black" panose="020B0604020202020204" charset="0"/>
              </a:rPr>
              <a:t>+ 15 Trucks &amp; Chassis   /  + 02 Reach stackers   /  </a:t>
            </a:r>
            <a:r>
              <a:rPr lang="en-US" b="1" dirty="0">
                <a:latin typeface="Muli Black" panose="020B0604020202020204" charset="0"/>
              </a:rPr>
              <a:t>+ 02 Empty Handlers</a:t>
            </a:r>
          </a:p>
          <a:p>
            <a:r>
              <a:rPr lang="en-US" b="1" dirty="0">
                <a:latin typeface="Muli Black" panose="020B0604020202020204" charset="0"/>
              </a:rPr>
              <a:t>	</a:t>
            </a:r>
          </a:p>
        </p:txBody>
      </p:sp>
      <p:sp>
        <p:nvSpPr>
          <p:cNvPr id="6" name="TextBox 5">
            <a:extLst>
              <a:ext uri="{FF2B5EF4-FFF2-40B4-BE49-F238E27FC236}">
                <a16:creationId xmlns:a16="http://schemas.microsoft.com/office/drawing/2014/main" id="{1DC06DF9-B005-AC34-D3BB-0580D445D638}"/>
              </a:ext>
            </a:extLst>
          </p:cNvPr>
          <p:cNvSpPr txBox="1"/>
          <p:nvPr/>
        </p:nvSpPr>
        <p:spPr>
          <a:xfrm>
            <a:off x="17487900" y="381132"/>
            <a:ext cx="609600" cy="369332"/>
          </a:xfrm>
          <a:prstGeom prst="rect">
            <a:avLst/>
          </a:prstGeom>
          <a:noFill/>
        </p:spPr>
        <p:txBody>
          <a:bodyPr wrap="square" rtlCol="0">
            <a:spAutoFit/>
          </a:bodyPr>
          <a:lstStyle/>
          <a:p>
            <a:fld id="{04625842-8E30-480D-915C-0F23812B9802}" type="slidenum">
              <a:rPr kumimoji="1" lang="ja-JP" altLang="en-US" smtClean="0"/>
              <a:t>8</a:t>
            </a:fld>
            <a:endParaRPr kumimoji="1" lang="ja-JP" altLang="en-US" dirty="0"/>
          </a:p>
        </p:txBody>
      </p:sp>
      <p:sp>
        <p:nvSpPr>
          <p:cNvPr id="8" name="TextBox 7">
            <a:extLst>
              <a:ext uri="{FF2B5EF4-FFF2-40B4-BE49-F238E27FC236}">
                <a16:creationId xmlns:a16="http://schemas.microsoft.com/office/drawing/2014/main" id="{4981BDF9-75B8-56A2-DEEE-6571E625169A}"/>
              </a:ext>
            </a:extLst>
          </p:cNvPr>
          <p:cNvSpPr txBox="1"/>
          <p:nvPr/>
        </p:nvSpPr>
        <p:spPr>
          <a:xfrm>
            <a:off x="3407534" y="1089115"/>
            <a:ext cx="1279439" cy="369332"/>
          </a:xfrm>
          <a:prstGeom prst="rect">
            <a:avLst/>
          </a:prstGeom>
          <a:noFill/>
        </p:spPr>
        <p:txBody>
          <a:bodyPr wrap="square" rtlCol="0">
            <a:spAutoFit/>
          </a:bodyPr>
          <a:lstStyle/>
          <a:p>
            <a:r>
              <a:rPr kumimoji="1" lang="en-US" altLang="ja-JP" b="1" dirty="0"/>
              <a:t>Berth No.1</a:t>
            </a:r>
            <a:endParaRPr kumimoji="1" lang="ja-JP" altLang="en-US" b="1" dirty="0"/>
          </a:p>
        </p:txBody>
      </p:sp>
      <p:sp>
        <p:nvSpPr>
          <p:cNvPr id="9" name="TextBox 8">
            <a:extLst>
              <a:ext uri="{FF2B5EF4-FFF2-40B4-BE49-F238E27FC236}">
                <a16:creationId xmlns:a16="http://schemas.microsoft.com/office/drawing/2014/main" id="{E69383AA-B57D-D179-E41D-88984891974F}"/>
              </a:ext>
            </a:extLst>
          </p:cNvPr>
          <p:cNvSpPr txBox="1"/>
          <p:nvPr/>
        </p:nvSpPr>
        <p:spPr>
          <a:xfrm>
            <a:off x="5496917" y="1070053"/>
            <a:ext cx="1279439" cy="369332"/>
          </a:xfrm>
          <a:prstGeom prst="rect">
            <a:avLst/>
          </a:prstGeom>
          <a:noFill/>
        </p:spPr>
        <p:txBody>
          <a:bodyPr wrap="square" rtlCol="0">
            <a:spAutoFit/>
          </a:bodyPr>
          <a:lstStyle/>
          <a:p>
            <a:r>
              <a:rPr kumimoji="1" lang="en-US" altLang="ja-JP" b="1" dirty="0"/>
              <a:t>Berth No.2</a:t>
            </a:r>
            <a:endParaRPr kumimoji="1" lang="ja-JP" altLang="en-US" b="1" dirty="0"/>
          </a:p>
        </p:txBody>
      </p:sp>
      <p:sp>
        <p:nvSpPr>
          <p:cNvPr id="31" name="TextBox 30">
            <a:extLst>
              <a:ext uri="{FF2B5EF4-FFF2-40B4-BE49-F238E27FC236}">
                <a16:creationId xmlns:a16="http://schemas.microsoft.com/office/drawing/2014/main" id="{E1A196EE-F287-389F-5652-A47993B9187E}"/>
              </a:ext>
            </a:extLst>
          </p:cNvPr>
          <p:cNvSpPr txBox="1"/>
          <p:nvPr/>
        </p:nvSpPr>
        <p:spPr>
          <a:xfrm>
            <a:off x="8063160" y="9127499"/>
            <a:ext cx="9843840" cy="369332"/>
          </a:xfrm>
          <a:prstGeom prst="rect">
            <a:avLst/>
          </a:prstGeom>
          <a:noFill/>
        </p:spPr>
        <p:txBody>
          <a:bodyPr wrap="square" rtlCol="0">
            <a:spAutoFit/>
          </a:bodyPr>
          <a:lstStyle/>
          <a:p>
            <a:r>
              <a:rPr kumimoji="1" lang="en-US" altLang="ja-JP" dirty="0"/>
              <a:t>* Actual depth become shallower due to sedimentation continuously flow in to the area</a:t>
            </a:r>
            <a:endParaRPr kumimoji="1" lang="ja-JP" altLang="en-US" dirty="0"/>
          </a:p>
        </p:txBody>
      </p:sp>
      <p:pic>
        <p:nvPicPr>
          <p:cNvPr id="36" name="Picture 17">
            <a:extLst>
              <a:ext uri="{FF2B5EF4-FFF2-40B4-BE49-F238E27FC236}">
                <a16:creationId xmlns:a16="http://schemas.microsoft.com/office/drawing/2014/main" id="{8D34D24D-1CEB-A365-694B-FD35A98A83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567397" y="4310466"/>
            <a:ext cx="240105" cy="243658"/>
          </a:xfrm>
          <a:prstGeom prst="rect">
            <a:avLst/>
          </a:prstGeom>
        </p:spPr>
      </p:pic>
      <p:pic>
        <p:nvPicPr>
          <p:cNvPr id="37" name="Picture 17">
            <a:extLst>
              <a:ext uri="{FF2B5EF4-FFF2-40B4-BE49-F238E27FC236}">
                <a16:creationId xmlns:a16="http://schemas.microsoft.com/office/drawing/2014/main" id="{FE5419E0-7010-F4F2-14FE-4CA9ED2228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348450" y="3586597"/>
            <a:ext cx="240105" cy="243658"/>
          </a:xfrm>
          <a:prstGeom prst="rect">
            <a:avLst/>
          </a:prstGeom>
        </p:spPr>
      </p:pic>
      <p:pic>
        <p:nvPicPr>
          <p:cNvPr id="38" name="Picture 17">
            <a:extLst>
              <a:ext uri="{FF2B5EF4-FFF2-40B4-BE49-F238E27FC236}">
                <a16:creationId xmlns:a16="http://schemas.microsoft.com/office/drawing/2014/main" id="{0B2A6ED4-E2F0-CECF-F733-FA3BD14C36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27200" y="4345355"/>
            <a:ext cx="240105" cy="243658"/>
          </a:xfrm>
          <a:prstGeom prst="rect">
            <a:avLst/>
          </a:prstGeom>
        </p:spPr>
      </p:pic>
      <p:pic>
        <p:nvPicPr>
          <p:cNvPr id="39" name="Picture 17">
            <a:extLst>
              <a:ext uri="{FF2B5EF4-FFF2-40B4-BE49-F238E27FC236}">
                <a16:creationId xmlns:a16="http://schemas.microsoft.com/office/drawing/2014/main" id="{BD7EA765-AF98-DED4-61D7-22BA0DDB8C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92679" y="3975592"/>
            <a:ext cx="240105" cy="243658"/>
          </a:xfrm>
          <a:prstGeom prst="rect">
            <a:avLst/>
          </a:prstGeom>
        </p:spPr>
      </p:pic>
      <p:pic>
        <p:nvPicPr>
          <p:cNvPr id="40" name="Picture 17">
            <a:extLst>
              <a:ext uri="{FF2B5EF4-FFF2-40B4-BE49-F238E27FC236}">
                <a16:creationId xmlns:a16="http://schemas.microsoft.com/office/drawing/2014/main" id="{C6857000-4EAD-6EFF-C425-CAB146FE25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10330" y="3617654"/>
            <a:ext cx="240105" cy="243658"/>
          </a:xfrm>
          <a:prstGeom prst="rect">
            <a:avLst/>
          </a:prstGeom>
        </p:spPr>
      </p:pic>
      <p:pic>
        <p:nvPicPr>
          <p:cNvPr id="42" name="Picture 17">
            <a:extLst>
              <a:ext uri="{FF2B5EF4-FFF2-40B4-BE49-F238E27FC236}">
                <a16:creationId xmlns:a16="http://schemas.microsoft.com/office/drawing/2014/main" id="{F4CAFE40-548D-C5D0-5753-5454F5FE50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29344" y="2875812"/>
            <a:ext cx="240105" cy="243658"/>
          </a:xfrm>
          <a:prstGeom prst="rect">
            <a:avLst/>
          </a:prstGeom>
        </p:spPr>
      </p:pic>
      <p:pic>
        <p:nvPicPr>
          <p:cNvPr id="43" name="Picture 17">
            <a:extLst>
              <a:ext uri="{FF2B5EF4-FFF2-40B4-BE49-F238E27FC236}">
                <a16:creationId xmlns:a16="http://schemas.microsoft.com/office/drawing/2014/main" id="{3D3C3017-C61F-A480-A1E4-65B095A1889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07534" y="2520324"/>
            <a:ext cx="240105" cy="243658"/>
          </a:xfrm>
          <a:prstGeom prst="rect">
            <a:avLst/>
          </a:prstGeom>
        </p:spPr>
      </p:pic>
      <p:pic>
        <p:nvPicPr>
          <p:cNvPr id="41" name="Picture 17">
            <a:extLst>
              <a:ext uri="{FF2B5EF4-FFF2-40B4-BE49-F238E27FC236}">
                <a16:creationId xmlns:a16="http://schemas.microsoft.com/office/drawing/2014/main" id="{1590BFA4-FE0D-5CB8-6166-4B20D9A92D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15797" y="3246733"/>
            <a:ext cx="240105" cy="243658"/>
          </a:xfrm>
          <a:prstGeom prst="rect">
            <a:avLst/>
          </a:prstGeom>
        </p:spPr>
      </p:pic>
      <p:pic>
        <p:nvPicPr>
          <p:cNvPr id="44" name="Picture 17">
            <a:extLst>
              <a:ext uri="{FF2B5EF4-FFF2-40B4-BE49-F238E27FC236}">
                <a16:creationId xmlns:a16="http://schemas.microsoft.com/office/drawing/2014/main" id="{0FE5E686-6AA9-4C45-2F66-808F2687AF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75889" y="4306414"/>
            <a:ext cx="240105" cy="243658"/>
          </a:xfrm>
          <a:prstGeom prst="rect">
            <a:avLst/>
          </a:prstGeom>
        </p:spPr>
      </p:pic>
      <p:pic>
        <p:nvPicPr>
          <p:cNvPr id="45" name="Picture 17">
            <a:extLst>
              <a:ext uri="{FF2B5EF4-FFF2-40B4-BE49-F238E27FC236}">
                <a16:creationId xmlns:a16="http://schemas.microsoft.com/office/drawing/2014/main" id="{6AFE63C8-E88B-AA82-971C-896F01C6A82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22653" y="3949262"/>
            <a:ext cx="240105" cy="243658"/>
          </a:xfrm>
          <a:prstGeom prst="rect">
            <a:avLst/>
          </a:prstGeom>
        </p:spPr>
      </p:pic>
      <p:pic>
        <p:nvPicPr>
          <p:cNvPr id="46" name="Picture 17">
            <a:extLst>
              <a:ext uri="{FF2B5EF4-FFF2-40B4-BE49-F238E27FC236}">
                <a16:creationId xmlns:a16="http://schemas.microsoft.com/office/drawing/2014/main" id="{287C5221-833C-195D-E095-581BA177E8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18776" y="3592110"/>
            <a:ext cx="240105" cy="243658"/>
          </a:xfrm>
          <a:prstGeom prst="rect">
            <a:avLst/>
          </a:prstGeom>
        </p:spPr>
      </p:pic>
      <p:pic>
        <p:nvPicPr>
          <p:cNvPr id="47" name="Picture 17">
            <a:extLst>
              <a:ext uri="{FF2B5EF4-FFF2-40B4-BE49-F238E27FC236}">
                <a16:creationId xmlns:a16="http://schemas.microsoft.com/office/drawing/2014/main" id="{0B30FC1F-B48B-BAC0-04F7-E67D59D790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95374" y="3226928"/>
            <a:ext cx="240105" cy="243658"/>
          </a:xfrm>
          <a:prstGeom prst="rect">
            <a:avLst/>
          </a:prstGeom>
        </p:spPr>
      </p:pic>
      <p:pic>
        <p:nvPicPr>
          <p:cNvPr id="48" name="Picture 17">
            <a:extLst>
              <a:ext uri="{FF2B5EF4-FFF2-40B4-BE49-F238E27FC236}">
                <a16:creationId xmlns:a16="http://schemas.microsoft.com/office/drawing/2014/main" id="{2AA82857-26D7-A5AA-31C6-404B53A4410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77030" y="2852095"/>
            <a:ext cx="240105" cy="243658"/>
          </a:xfrm>
          <a:prstGeom prst="rect">
            <a:avLst/>
          </a:prstGeom>
        </p:spPr>
      </p:pic>
      <p:pic>
        <p:nvPicPr>
          <p:cNvPr id="49" name="Picture 17">
            <a:extLst>
              <a:ext uri="{FF2B5EF4-FFF2-40B4-BE49-F238E27FC236}">
                <a16:creationId xmlns:a16="http://schemas.microsoft.com/office/drawing/2014/main" id="{F27EC2BB-CD1B-2243-7861-D0FADD0CE2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083673" y="2492008"/>
            <a:ext cx="222396" cy="225687"/>
          </a:xfrm>
          <a:prstGeom prst="rect">
            <a:avLst/>
          </a:prstGeom>
        </p:spPr>
      </p:pic>
      <p:pic>
        <p:nvPicPr>
          <p:cNvPr id="50" name="Picture 17">
            <a:extLst>
              <a:ext uri="{FF2B5EF4-FFF2-40B4-BE49-F238E27FC236}">
                <a16:creationId xmlns:a16="http://schemas.microsoft.com/office/drawing/2014/main" id="{93315148-EF13-ECC0-3C31-0E828452B3A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40617" y="3232314"/>
            <a:ext cx="240105" cy="243658"/>
          </a:xfrm>
          <a:prstGeom prst="rect">
            <a:avLst/>
          </a:prstGeom>
        </p:spPr>
      </p:pic>
      <p:pic>
        <p:nvPicPr>
          <p:cNvPr id="51" name="Picture 17">
            <a:extLst>
              <a:ext uri="{FF2B5EF4-FFF2-40B4-BE49-F238E27FC236}">
                <a16:creationId xmlns:a16="http://schemas.microsoft.com/office/drawing/2014/main" id="{A6DEC51D-B995-F10D-3247-77544CADC26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95266" y="3603834"/>
            <a:ext cx="240105" cy="243658"/>
          </a:xfrm>
          <a:prstGeom prst="rect">
            <a:avLst/>
          </a:prstGeom>
        </p:spPr>
      </p:pic>
      <p:pic>
        <p:nvPicPr>
          <p:cNvPr id="52" name="Picture 17">
            <a:extLst>
              <a:ext uri="{FF2B5EF4-FFF2-40B4-BE49-F238E27FC236}">
                <a16:creationId xmlns:a16="http://schemas.microsoft.com/office/drawing/2014/main" id="{E76A2C68-E1C4-CD4D-92C6-A073FDDCD2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77391" y="3257652"/>
            <a:ext cx="240105" cy="243658"/>
          </a:xfrm>
          <a:prstGeom prst="rect">
            <a:avLst/>
          </a:prstGeom>
        </p:spPr>
      </p:pic>
      <p:pic>
        <p:nvPicPr>
          <p:cNvPr id="53" name="Picture 17">
            <a:extLst>
              <a:ext uri="{FF2B5EF4-FFF2-40B4-BE49-F238E27FC236}">
                <a16:creationId xmlns:a16="http://schemas.microsoft.com/office/drawing/2014/main" id="{E08FD2C7-8DDE-1A33-6217-6D04B21EB0F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82588" y="2896323"/>
            <a:ext cx="240105" cy="243658"/>
          </a:xfrm>
          <a:prstGeom prst="rect">
            <a:avLst/>
          </a:prstGeom>
        </p:spPr>
      </p:pic>
      <p:pic>
        <p:nvPicPr>
          <p:cNvPr id="54" name="Picture 17">
            <a:extLst>
              <a:ext uri="{FF2B5EF4-FFF2-40B4-BE49-F238E27FC236}">
                <a16:creationId xmlns:a16="http://schemas.microsoft.com/office/drawing/2014/main" id="{C729F002-5931-C963-CC58-674FB802D9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75757" y="2899714"/>
            <a:ext cx="240105" cy="243658"/>
          </a:xfrm>
          <a:prstGeom prst="rect">
            <a:avLst/>
          </a:prstGeom>
        </p:spPr>
      </p:pic>
      <p:pic>
        <p:nvPicPr>
          <p:cNvPr id="55" name="Picture 17">
            <a:extLst>
              <a:ext uri="{FF2B5EF4-FFF2-40B4-BE49-F238E27FC236}">
                <a16:creationId xmlns:a16="http://schemas.microsoft.com/office/drawing/2014/main" id="{3A88126C-B179-071A-AEDA-EC34DC96DD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093721" y="2550942"/>
            <a:ext cx="240105" cy="243658"/>
          </a:xfrm>
          <a:prstGeom prst="rect">
            <a:avLst/>
          </a:prstGeom>
        </p:spPr>
      </p:pic>
      <p:pic>
        <p:nvPicPr>
          <p:cNvPr id="56" name="Picture 17">
            <a:extLst>
              <a:ext uri="{FF2B5EF4-FFF2-40B4-BE49-F238E27FC236}">
                <a16:creationId xmlns:a16="http://schemas.microsoft.com/office/drawing/2014/main" id="{92DABBDE-0FEF-D331-7E98-E06EB434E2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55705" y="2533335"/>
            <a:ext cx="240105" cy="243658"/>
          </a:xfrm>
          <a:prstGeom prst="rect">
            <a:avLst/>
          </a:prstGeom>
        </p:spPr>
      </p:pic>
      <p:pic>
        <p:nvPicPr>
          <p:cNvPr id="57" name="Picture 17">
            <a:extLst>
              <a:ext uri="{FF2B5EF4-FFF2-40B4-BE49-F238E27FC236}">
                <a16:creationId xmlns:a16="http://schemas.microsoft.com/office/drawing/2014/main" id="{B7570B36-82D9-92CC-A851-242F3F71742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810909" y="4320413"/>
            <a:ext cx="240105" cy="243658"/>
          </a:xfrm>
          <a:prstGeom prst="rect">
            <a:avLst/>
          </a:prstGeom>
        </p:spPr>
      </p:pic>
      <p:pic>
        <p:nvPicPr>
          <p:cNvPr id="58" name="Picture 17">
            <a:extLst>
              <a:ext uri="{FF2B5EF4-FFF2-40B4-BE49-F238E27FC236}">
                <a16:creationId xmlns:a16="http://schemas.microsoft.com/office/drawing/2014/main" id="{25868918-7C45-7C8C-A024-1FFF5C5F7C6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422693" y="3952528"/>
            <a:ext cx="240105" cy="243658"/>
          </a:xfrm>
          <a:prstGeom prst="rect">
            <a:avLst/>
          </a:prstGeom>
        </p:spPr>
      </p:pic>
      <p:pic>
        <p:nvPicPr>
          <p:cNvPr id="59" name="Picture 17">
            <a:extLst>
              <a:ext uri="{FF2B5EF4-FFF2-40B4-BE49-F238E27FC236}">
                <a16:creationId xmlns:a16="http://schemas.microsoft.com/office/drawing/2014/main" id="{3A3EB061-4CEB-6F80-E90B-7EDCDBB1F6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71031" y="3958942"/>
            <a:ext cx="240105" cy="243658"/>
          </a:xfrm>
          <a:prstGeom prst="rect">
            <a:avLst/>
          </a:prstGeom>
        </p:spPr>
      </p:pic>
      <p:pic>
        <p:nvPicPr>
          <p:cNvPr id="60" name="Picture 18">
            <a:extLst>
              <a:ext uri="{FF2B5EF4-FFF2-40B4-BE49-F238E27FC236}">
                <a16:creationId xmlns:a16="http://schemas.microsoft.com/office/drawing/2014/main" id="{7F8E7C19-CAE2-BCAF-2FE6-9D83B30F89E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225479" y="4777870"/>
            <a:ext cx="322275" cy="275567"/>
          </a:xfrm>
          <a:prstGeom prst="rect">
            <a:avLst/>
          </a:prstGeom>
        </p:spPr>
      </p:pic>
      <p:pic>
        <p:nvPicPr>
          <p:cNvPr id="61" name="Picture 18">
            <a:extLst>
              <a:ext uri="{FF2B5EF4-FFF2-40B4-BE49-F238E27FC236}">
                <a16:creationId xmlns:a16="http://schemas.microsoft.com/office/drawing/2014/main" id="{8D66E147-213B-8A9C-DA52-5BA9C2488B7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218480" y="4803690"/>
            <a:ext cx="322275" cy="275567"/>
          </a:xfrm>
          <a:prstGeom prst="rect">
            <a:avLst/>
          </a:prstGeom>
        </p:spPr>
      </p:pic>
      <p:pic>
        <p:nvPicPr>
          <p:cNvPr id="62" name="Picture 18">
            <a:extLst>
              <a:ext uri="{FF2B5EF4-FFF2-40B4-BE49-F238E27FC236}">
                <a16:creationId xmlns:a16="http://schemas.microsoft.com/office/drawing/2014/main" id="{1FBE77CF-1C1F-D32F-7835-2EAE7855A02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99618" y="4805898"/>
            <a:ext cx="322275" cy="275567"/>
          </a:xfrm>
          <a:prstGeom prst="rect">
            <a:avLst/>
          </a:prstGeom>
        </p:spPr>
      </p:pic>
      <p:sp>
        <p:nvSpPr>
          <p:cNvPr id="63" name="TextBox 62">
            <a:extLst>
              <a:ext uri="{FF2B5EF4-FFF2-40B4-BE49-F238E27FC236}">
                <a16:creationId xmlns:a16="http://schemas.microsoft.com/office/drawing/2014/main" id="{296707EF-5638-CBB6-7A9B-FF4748CE2AE9}"/>
              </a:ext>
            </a:extLst>
          </p:cNvPr>
          <p:cNvSpPr txBox="1"/>
          <p:nvPr/>
        </p:nvSpPr>
        <p:spPr>
          <a:xfrm>
            <a:off x="3155531" y="4666032"/>
            <a:ext cx="1848287" cy="559109"/>
          </a:xfrm>
          <a:prstGeom prst="rect">
            <a:avLst/>
          </a:prstGeom>
          <a:solidFill>
            <a:srgbClr val="996633"/>
          </a:solidFill>
        </p:spPr>
        <p:txBody>
          <a:bodyPr wrap="square" rtlCol="0">
            <a:spAutoFit/>
          </a:bodyPr>
          <a:lstStyle/>
          <a:p>
            <a:endParaRPr kumimoji="1" lang="ja-JP" altLang="en-US" dirty="0"/>
          </a:p>
        </p:txBody>
      </p:sp>
      <p:sp>
        <p:nvSpPr>
          <p:cNvPr id="65" name="TextBox 64">
            <a:extLst>
              <a:ext uri="{FF2B5EF4-FFF2-40B4-BE49-F238E27FC236}">
                <a16:creationId xmlns:a16="http://schemas.microsoft.com/office/drawing/2014/main" id="{D948DC8D-31AC-F92E-CAA5-152DE00EADDF}"/>
              </a:ext>
            </a:extLst>
          </p:cNvPr>
          <p:cNvSpPr txBox="1"/>
          <p:nvPr/>
        </p:nvSpPr>
        <p:spPr>
          <a:xfrm>
            <a:off x="5224952" y="4662649"/>
            <a:ext cx="1867917" cy="261556"/>
          </a:xfrm>
          <a:prstGeom prst="rect">
            <a:avLst/>
          </a:prstGeom>
          <a:solidFill>
            <a:srgbClr val="996633"/>
          </a:solidFill>
        </p:spPr>
        <p:txBody>
          <a:bodyPr wrap="square" rtlCol="0">
            <a:spAutoFit/>
          </a:bodyPr>
          <a:lstStyle/>
          <a:p>
            <a:endParaRPr kumimoji="1" lang="ja-JP" altLang="en-US" dirty="0"/>
          </a:p>
        </p:txBody>
      </p:sp>
      <p:cxnSp>
        <p:nvCxnSpPr>
          <p:cNvPr id="67" name="Straight Connector 66">
            <a:extLst>
              <a:ext uri="{FF2B5EF4-FFF2-40B4-BE49-F238E27FC236}">
                <a16:creationId xmlns:a16="http://schemas.microsoft.com/office/drawing/2014/main" id="{B1F5D5D5-BD77-AF0D-408B-B65FD5B91F84}"/>
              </a:ext>
            </a:extLst>
          </p:cNvPr>
          <p:cNvCxnSpPr>
            <a:cxnSpLocks/>
            <a:stCxn id="63" idx="1"/>
            <a:endCxn id="63" idx="3"/>
          </p:cNvCxnSpPr>
          <p:nvPr/>
        </p:nvCxnSpPr>
        <p:spPr>
          <a:xfrm>
            <a:off x="3155531" y="4945587"/>
            <a:ext cx="184828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9E93CCC-E623-04C2-2E9C-3DC6BD443C63}"/>
              </a:ext>
            </a:extLst>
          </p:cNvPr>
          <p:cNvCxnSpPr>
            <a:cxnSpLocks/>
          </p:cNvCxnSpPr>
          <p:nvPr/>
        </p:nvCxnSpPr>
        <p:spPr>
          <a:xfrm>
            <a:off x="5224952" y="4919036"/>
            <a:ext cx="186791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59B9D902-8254-AE3C-6879-249137624BE1}"/>
              </a:ext>
            </a:extLst>
          </p:cNvPr>
          <p:cNvSpPr txBox="1"/>
          <p:nvPr/>
        </p:nvSpPr>
        <p:spPr>
          <a:xfrm>
            <a:off x="5207897" y="4948411"/>
            <a:ext cx="1867917" cy="276999"/>
          </a:xfrm>
          <a:prstGeom prst="rect">
            <a:avLst/>
          </a:prstGeom>
          <a:solidFill>
            <a:srgbClr val="FFCC00"/>
          </a:solidFill>
        </p:spPr>
        <p:txBody>
          <a:bodyPr wrap="square" rtlCol="0">
            <a:spAutoFit/>
          </a:bodyPr>
          <a:lstStyle/>
          <a:p>
            <a:pPr algn="ctr"/>
            <a:r>
              <a:rPr kumimoji="1" lang="en-US" altLang="ja-JP" sz="1200" b="1" dirty="0"/>
              <a:t>6E</a:t>
            </a:r>
            <a:endParaRPr kumimoji="1" lang="ja-JP" altLang="en-US" sz="1200" b="1" dirty="0"/>
          </a:p>
        </p:txBody>
      </p:sp>
      <p:sp>
        <p:nvSpPr>
          <p:cNvPr id="77" name="TextBox 76">
            <a:extLst>
              <a:ext uri="{FF2B5EF4-FFF2-40B4-BE49-F238E27FC236}">
                <a16:creationId xmlns:a16="http://schemas.microsoft.com/office/drawing/2014/main" id="{BEDDA695-2268-A4D5-60D9-3C3E55DCA26E}"/>
              </a:ext>
            </a:extLst>
          </p:cNvPr>
          <p:cNvSpPr txBox="1"/>
          <p:nvPr/>
        </p:nvSpPr>
        <p:spPr>
          <a:xfrm>
            <a:off x="3882581" y="4959746"/>
            <a:ext cx="686397" cy="276999"/>
          </a:xfrm>
          <a:prstGeom prst="rect">
            <a:avLst/>
          </a:prstGeom>
          <a:solidFill>
            <a:srgbClr val="FF0000"/>
          </a:solidFill>
        </p:spPr>
        <p:txBody>
          <a:bodyPr wrap="square" rtlCol="0">
            <a:spAutoFit/>
          </a:bodyPr>
          <a:lstStyle/>
          <a:p>
            <a:pPr algn="ctr"/>
            <a:r>
              <a:rPr kumimoji="1" lang="en-US" altLang="ja-JP" sz="1200" b="1" dirty="0">
                <a:solidFill>
                  <a:schemeClr val="bg1"/>
                </a:solidFill>
              </a:rPr>
              <a:t>6D</a:t>
            </a:r>
            <a:endParaRPr kumimoji="1" lang="ja-JP" altLang="en-US" sz="1200" b="1" dirty="0">
              <a:solidFill>
                <a:schemeClr val="bg1"/>
              </a:solidFill>
            </a:endParaRPr>
          </a:p>
        </p:txBody>
      </p:sp>
      <p:sp>
        <p:nvSpPr>
          <p:cNvPr id="78" name="Arrow: Down 77">
            <a:extLst>
              <a:ext uri="{FF2B5EF4-FFF2-40B4-BE49-F238E27FC236}">
                <a16:creationId xmlns:a16="http://schemas.microsoft.com/office/drawing/2014/main" id="{85A51818-3D4D-6976-F540-4698641D6419}"/>
              </a:ext>
            </a:extLst>
          </p:cNvPr>
          <p:cNvSpPr/>
          <p:nvPr/>
        </p:nvSpPr>
        <p:spPr>
          <a:xfrm>
            <a:off x="4615168" y="5336397"/>
            <a:ext cx="180774" cy="18522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Arrow: Down 78">
            <a:extLst>
              <a:ext uri="{FF2B5EF4-FFF2-40B4-BE49-F238E27FC236}">
                <a16:creationId xmlns:a16="http://schemas.microsoft.com/office/drawing/2014/main" id="{3797097E-349B-E1CC-4033-0236B9308938}"/>
              </a:ext>
            </a:extLst>
          </p:cNvPr>
          <p:cNvSpPr/>
          <p:nvPr/>
        </p:nvSpPr>
        <p:spPr>
          <a:xfrm rot="10800000">
            <a:off x="5224952" y="5554134"/>
            <a:ext cx="189690" cy="19951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TextBox 81">
            <a:extLst>
              <a:ext uri="{FF2B5EF4-FFF2-40B4-BE49-F238E27FC236}">
                <a16:creationId xmlns:a16="http://schemas.microsoft.com/office/drawing/2014/main" id="{1F7828E8-12E3-F854-099E-388BDB5248CD}"/>
              </a:ext>
            </a:extLst>
          </p:cNvPr>
          <p:cNvSpPr txBox="1"/>
          <p:nvPr/>
        </p:nvSpPr>
        <p:spPr>
          <a:xfrm>
            <a:off x="838200" y="1233390"/>
            <a:ext cx="1981200" cy="400110"/>
          </a:xfrm>
          <a:prstGeom prst="rect">
            <a:avLst/>
          </a:prstGeom>
          <a:noFill/>
        </p:spPr>
        <p:txBody>
          <a:bodyPr wrap="square" rtlCol="0">
            <a:spAutoFit/>
          </a:bodyPr>
          <a:lstStyle/>
          <a:p>
            <a:pPr algn="ctr"/>
            <a:r>
              <a:rPr kumimoji="1" lang="en-US" altLang="ja-JP" sz="2000" b="1" dirty="0"/>
              <a:t>Terminal Layout</a:t>
            </a:r>
            <a:endParaRPr kumimoji="1" lang="ja-JP" alt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0-#ppt_w/2"/>
                                          </p:val>
                                        </p:tav>
                                        <p:tav tm="100000">
                                          <p:val>
                                            <p:strVal val="#ppt_x"/>
                                          </p:val>
                                        </p:tav>
                                      </p:tavLst>
                                    </p:anim>
                                    <p:anim calcmode="lin" valueType="num">
                                      <p:cBhvr additive="base">
                                        <p:cTn id="13" dur="500" fill="hold"/>
                                        <p:tgtEl>
                                          <p:spTgt spid="33"/>
                                        </p:tgtEl>
                                        <p:attrNameLst>
                                          <p:attrName>ppt_y</p:attrName>
                                        </p:attrNameLst>
                                      </p:cBhvr>
                                      <p:tavLst>
                                        <p:tav tm="0">
                                          <p:val>
                                            <p:strVal val="#ppt_y"/>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0-#ppt_w/2"/>
                                          </p:val>
                                        </p:tav>
                                        <p:tav tm="100000">
                                          <p:val>
                                            <p:strVal val="#ppt_x"/>
                                          </p:val>
                                        </p:tav>
                                      </p:tavLst>
                                    </p:anim>
                                    <p:anim calcmode="lin" valueType="num">
                                      <p:cBhvr additive="base">
                                        <p:cTn id="21" dur="500" fill="hold"/>
                                        <p:tgtEl>
                                          <p:spTgt spid="35"/>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3" grpId="0"/>
      <p:bldP spid="35"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able 33">
            <a:extLst>
              <a:ext uri="{FF2B5EF4-FFF2-40B4-BE49-F238E27FC236}">
                <a16:creationId xmlns:a16="http://schemas.microsoft.com/office/drawing/2014/main" id="{37803E26-98A2-4E60-86A5-9AB6AF37D1E1}"/>
              </a:ext>
            </a:extLst>
          </p:cNvPr>
          <p:cNvGraphicFramePr>
            <a:graphicFrameLocks noGrp="1"/>
          </p:cNvGraphicFramePr>
          <p:nvPr>
            <p:extLst>
              <p:ext uri="{D42A27DB-BD31-4B8C-83A1-F6EECF244321}">
                <p14:modId xmlns:p14="http://schemas.microsoft.com/office/powerpoint/2010/main" val="1445133511"/>
              </p:ext>
            </p:extLst>
          </p:nvPr>
        </p:nvGraphicFramePr>
        <p:xfrm>
          <a:off x="1068956" y="1181100"/>
          <a:ext cx="16304841" cy="8663786"/>
        </p:xfrm>
        <a:graphic>
          <a:graphicData uri="http://schemas.openxmlformats.org/drawingml/2006/table">
            <a:tbl>
              <a:tblPr/>
              <a:tblGrid>
                <a:gridCol w="874137">
                  <a:extLst>
                    <a:ext uri="{9D8B030D-6E8A-4147-A177-3AD203B41FA5}">
                      <a16:colId xmlns:a16="http://schemas.microsoft.com/office/drawing/2014/main" val="2410032809"/>
                    </a:ext>
                  </a:extLst>
                </a:gridCol>
                <a:gridCol w="3773084">
                  <a:extLst>
                    <a:ext uri="{9D8B030D-6E8A-4147-A177-3AD203B41FA5}">
                      <a16:colId xmlns:a16="http://schemas.microsoft.com/office/drawing/2014/main" val="3741490605"/>
                    </a:ext>
                  </a:extLst>
                </a:gridCol>
                <a:gridCol w="3632399">
                  <a:extLst>
                    <a:ext uri="{9D8B030D-6E8A-4147-A177-3AD203B41FA5}">
                      <a16:colId xmlns:a16="http://schemas.microsoft.com/office/drawing/2014/main" val="611615197"/>
                    </a:ext>
                  </a:extLst>
                </a:gridCol>
                <a:gridCol w="3733800">
                  <a:extLst>
                    <a:ext uri="{9D8B030D-6E8A-4147-A177-3AD203B41FA5}">
                      <a16:colId xmlns:a16="http://schemas.microsoft.com/office/drawing/2014/main" val="212093676"/>
                    </a:ext>
                  </a:extLst>
                </a:gridCol>
                <a:gridCol w="4291421">
                  <a:extLst>
                    <a:ext uri="{9D8B030D-6E8A-4147-A177-3AD203B41FA5}">
                      <a16:colId xmlns:a16="http://schemas.microsoft.com/office/drawing/2014/main" val="408385383"/>
                    </a:ext>
                  </a:extLst>
                </a:gridCol>
              </a:tblGrid>
              <a:tr h="1118654">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500" b="1" i="0" u="none" strike="noStrike" cap="none" normalizeH="0" baseline="0" dirty="0">
                          <a:ln>
                            <a:noFill/>
                          </a:ln>
                          <a:solidFill>
                            <a:schemeClr val="bg1"/>
                          </a:solidFill>
                          <a:effectLst/>
                          <a:latin typeface="Muli Black" panose="020B0604020202020204" charset="0"/>
                          <a:cs typeface="Arial" pitchFamily="34" charset="0"/>
                        </a:rPr>
                        <a:t>No.</a:t>
                      </a: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183C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500" b="1" i="0" u="none" strike="noStrike" cap="none" normalizeH="0" baseline="0" dirty="0">
                          <a:ln>
                            <a:noFill/>
                          </a:ln>
                          <a:solidFill>
                            <a:schemeClr val="bg1"/>
                          </a:solidFill>
                          <a:effectLst/>
                          <a:latin typeface="Muli Black" panose="020B0604020202020204" charset="0"/>
                          <a:cs typeface="Arial" pitchFamily="34" charset="0"/>
                        </a:rPr>
                        <a:t>Items</a:t>
                      </a: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183C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500" b="1" i="0" u="none" strike="noStrike" cap="none" normalizeH="0" baseline="0" dirty="0">
                          <a:ln>
                            <a:noFill/>
                          </a:ln>
                          <a:solidFill>
                            <a:schemeClr val="bg1"/>
                          </a:solidFill>
                          <a:effectLst/>
                          <a:latin typeface="Muli Black" panose="020B0604020202020204" charset="0"/>
                          <a:cs typeface="Arial" pitchFamily="34" charset="0"/>
                        </a:rPr>
                        <a:t>TC-HICT</a:t>
                      </a: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183C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500" b="1" i="0" u="none" strike="noStrike" cap="none" normalizeH="0" baseline="0" dirty="0">
                          <a:ln>
                            <a:noFill/>
                          </a:ln>
                          <a:solidFill>
                            <a:schemeClr val="bg1"/>
                          </a:solidFill>
                          <a:effectLst/>
                          <a:latin typeface="Muli Black" panose="020B0604020202020204" charset="0"/>
                          <a:cs typeface="Arial" pitchFamily="34" charset="0"/>
                        </a:rPr>
                        <a:t>River Terminals</a:t>
                      </a: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183CF"/>
                    </a:solidFill>
                  </a:tcPr>
                </a:tc>
                <a:tc>
                  <a:txBody>
                    <a:bodyPr/>
                    <a:lstStyle/>
                    <a:p>
                      <a:pPr algn="ctr">
                        <a:lnSpc>
                          <a:spcPts val="3491"/>
                        </a:lnSpc>
                      </a:pPr>
                      <a:r>
                        <a:rPr lang="en-US" sz="2500" b="1" dirty="0">
                          <a:solidFill>
                            <a:srgbClr val="F8D30F"/>
                          </a:solidFill>
                          <a:latin typeface="Muli Black" panose="020B0604020202020204" charset="0"/>
                        </a:rPr>
                        <a:t>Remarks</a:t>
                      </a: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183CF"/>
                    </a:solidFill>
                  </a:tcPr>
                </a:tc>
                <a:extLst>
                  <a:ext uri="{0D108BD9-81ED-4DB2-BD59-A6C34878D82A}">
                    <a16:rowId xmlns:a16="http://schemas.microsoft.com/office/drawing/2014/main" val="3915171005"/>
                  </a:ext>
                </a:extLst>
              </a:tr>
              <a:tr h="400169">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2300" b="1" i="0" u="none" strike="noStrike" cap="none" normalizeH="0" baseline="0" dirty="0">
                        <a:ln>
                          <a:noFill/>
                        </a:ln>
                        <a:solidFill>
                          <a:schemeClr val="tx1"/>
                        </a:solidFill>
                        <a:effectLst/>
                        <a:latin typeface="Muli Black" panose="020B0604020202020204" charset="0"/>
                        <a:cs typeface="Arial" pitchFamily="34" charset="0"/>
                      </a:endParaRPr>
                    </a:p>
                  </a:txBody>
                  <a:tcPr marL="9525" marR="9525" marT="95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300" b="1" i="0" u="none" strike="noStrike" cap="none" normalizeH="0" baseline="0" dirty="0">
                          <a:ln>
                            <a:noFill/>
                          </a:ln>
                          <a:solidFill>
                            <a:schemeClr val="tx1"/>
                          </a:solidFill>
                          <a:effectLst/>
                          <a:latin typeface="Muli Black" panose="020B0604020202020204" charset="0"/>
                          <a:cs typeface="Arial" pitchFamily="34" charset="0"/>
                        </a:rPr>
                        <a:t>Facility</a:t>
                      </a:r>
                    </a:p>
                  </a:txBody>
                  <a:tcPr marL="9525" marR="9525" marT="95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Muli Black" panose="020B0604020202020204" charset="0"/>
                        <a:cs typeface="Arial" pitchFamily="34" charset="0"/>
                      </a:endParaRPr>
                    </a:p>
                  </a:txBody>
                  <a:tcPr marL="9525" marR="9525" marT="95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2300" b="1" i="0" u="none" strike="noStrike" cap="none" normalizeH="0" baseline="0" dirty="0">
                        <a:ln>
                          <a:noFill/>
                        </a:ln>
                        <a:solidFill>
                          <a:schemeClr val="tx1"/>
                        </a:solidFill>
                        <a:effectLst/>
                        <a:latin typeface="Muli Black" panose="020B0604020202020204" charset="0"/>
                        <a:cs typeface="Arial" pitchFamily="34" charset="0"/>
                      </a:endParaRPr>
                    </a:p>
                  </a:txBody>
                  <a:tcPr marL="9525" marR="9525" marT="95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rowSpan="1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Muli Black" panose="020B0604020202020204" charset="0"/>
                        <a:cs typeface="Arial" pitchFamily="34" charset="0"/>
                      </a:endParaRP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BB3E4"/>
                    </a:solidFill>
                  </a:tcPr>
                </a:tc>
                <a:extLst>
                  <a:ext uri="{0D108BD9-81ED-4DB2-BD59-A6C34878D82A}">
                    <a16:rowId xmlns:a16="http://schemas.microsoft.com/office/drawing/2014/main" val="625547785"/>
                  </a:ext>
                </a:extLst>
              </a:tr>
              <a:tr h="51822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1</a:t>
                      </a:r>
                    </a:p>
                  </a:txBody>
                  <a:tcPr marL="9525" marR="9525" marT="95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 Channel Depth </a:t>
                      </a:r>
                    </a:p>
                  </a:txBody>
                  <a:tcPr marL="9525" marR="9525" marT="95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- 11.6m (#1)</a:t>
                      </a:r>
                    </a:p>
                  </a:txBody>
                  <a:tcPr marL="9525" marR="9525" marT="95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- 7.0m</a:t>
                      </a:r>
                    </a:p>
                  </a:txBody>
                  <a:tcPr marL="9525" marR="9525" marT="95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3CDDD"/>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Muli Black" panose="020B0604020202020204" charset="0"/>
                        <a:cs typeface="Arial" pitchFamily="34" charset="0"/>
                      </a:endParaRP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BB3E4"/>
                    </a:solidFill>
                  </a:tcPr>
                </a:tc>
                <a:extLst>
                  <a:ext uri="{0D108BD9-81ED-4DB2-BD59-A6C34878D82A}">
                    <a16:rowId xmlns:a16="http://schemas.microsoft.com/office/drawing/2014/main" val="3075149470"/>
                  </a:ext>
                </a:extLst>
              </a:tr>
              <a:tr h="5334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2</a:t>
                      </a:r>
                    </a:p>
                  </a:txBody>
                  <a:tcPr marL="9525" marR="9525" marT="95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 Berth Front Depth</a:t>
                      </a:r>
                    </a:p>
                  </a:txBody>
                  <a:tcPr marL="9525" marR="9525" marT="95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B1-10.6m / B2-11.3m (#2)</a:t>
                      </a:r>
                    </a:p>
                  </a:txBody>
                  <a:tcPr marL="9525" marR="9525" marT="95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- 7.5m</a:t>
                      </a:r>
                    </a:p>
                  </a:txBody>
                  <a:tcPr marL="9525" marR="9525" marT="95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3CDDD"/>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Muli Black" panose="020B0604020202020204" charset="0"/>
                        <a:cs typeface="Arial" pitchFamily="34" charset="0"/>
                      </a:endParaRP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BB3E4"/>
                    </a:solidFill>
                  </a:tcPr>
                </a:tc>
                <a:extLst>
                  <a:ext uri="{0D108BD9-81ED-4DB2-BD59-A6C34878D82A}">
                    <a16:rowId xmlns:a16="http://schemas.microsoft.com/office/drawing/2014/main" val="1712189786"/>
                  </a:ext>
                </a:extLst>
              </a:tr>
              <a:tr h="5334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3</a:t>
                      </a:r>
                    </a:p>
                  </a:txBody>
                  <a:tcPr marL="9525" marR="9525" marT="95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 Turning Basin Diameter</a:t>
                      </a:r>
                    </a:p>
                  </a:txBody>
                  <a:tcPr marL="9525" marR="9525" marT="95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660m</a:t>
                      </a:r>
                    </a:p>
                  </a:txBody>
                  <a:tcPr marL="9525" marR="9525" marT="95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250-350m</a:t>
                      </a:r>
                    </a:p>
                  </a:txBody>
                  <a:tcPr marL="9525" marR="9525" marT="95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3CDDD"/>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Muli Black" panose="020B0604020202020204" charset="0"/>
                        <a:cs typeface="Arial" pitchFamily="34" charset="0"/>
                      </a:endParaRP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BB3E4"/>
                    </a:solidFill>
                  </a:tcPr>
                </a:tc>
                <a:extLst>
                  <a:ext uri="{0D108BD9-81ED-4DB2-BD59-A6C34878D82A}">
                    <a16:rowId xmlns:a16="http://schemas.microsoft.com/office/drawing/2014/main" val="430232265"/>
                  </a:ext>
                </a:extLst>
              </a:tr>
              <a:tr h="400169">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2300" b="1" i="0" u="none" strike="noStrike" cap="none" normalizeH="0" baseline="0" dirty="0">
                        <a:ln>
                          <a:noFill/>
                        </a:ln>
                        <a:solidFill>
                          <a:schemeClr val="tx1"/>
                        </a:solidFill>
                        <a:effectLst/>
                        <a:latin typeface="Muli Black" panose="020B0604020202020204" charset="0"/>
                        <a:cs typeface="Arial" pitchFamily="34" charset="0"/>
                      </a:endParaRPr>
                    </a:p>
                  </a:txBody>
                  <a:tcPr marL="9525" marR="9525" marT="95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300" b="1" i="0" u="none" strike="noStrike" kern="1200" cap="none" normalizeH="0" baseline="0" dirty="0">
                          <a:ln>
                            <a:noFill/>
                          </a:ln>
                          <a:solidFill>
                            <a:schemeClr val="tx1"/>
                          </a:solidFill>
                          <a:effectLst/>
                          <a:latin typeface="Muli Black" panose="020B0604020202020204" charset="0"/>
                          <a:ea typeface="+mn-ea"/>
                          <a:cs typeface="Arial" pitchFamily="34" charset="0"/>
                        </a:rPr>
                        <a:t>Ship to Shore Crane</a:t>
                      </a:r>
                    </a:p>
                  </a:txBody>
                  <a:tcPr marL="9525" marR="9525" marT="95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Muli Black" panose="020B0604020202020204" charset="0"/>
                        <a:cs typeface="Arial" pitchFamily="34" charset="0"/>
                      </a:endParaRPr>
                    </a:p>
                  </a:txBody>
                  <a:tcPr marL="9525" marR="9525" marT="95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Muli Black" panose="020B0604020202020204" charset="0"/>
                        <a:cs typeface="Arial" pitchFamily="34" charset="0"/>
                      </a:endParaRPr>
                    </a:p>
                  </a:txBody>
                  <a:tcPr marL="9525" marR="9525" marT="95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Muli Black" panose="020B0604020202020204" charset="0"/>
                        <a:cs typeface="Arial" pitchFamily="34" charset="0"/>
                      </a:endParaRP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BB3E4"/>
                    </a:solidFill>
                  </a:tcPr>
                </a:tc>
                <a:extLst>
                  <a:ext uri="{0D108BD9-81ED-4DB2-BD59-A6C34878D82A}">
                    <a16:rowId xmlns:a16="http://schemas.microsoft.com/office/drawing/2014/main" val="1109372344"/>
                  </a:ext>
                </a:extLst>
              </a:tr>
              <a:tr h="514231">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4</a:t>
                      </a:r>
                    </a:p>
                  </a:txBody>
                  <a:tcPr marL="9525" marR="9525" marT="95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 Outreach</a:t>
                      </a:r>
                    </a:p>
                  </a:txBody>
                  <a:tcPr marL="9525" marR="9525" marT="95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65m</a:t>
                      </a:r>
                    </a:p>
                  </a:txBody>
                  <a:tcPr marL="9525" marR="9525" marT="95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&lt; 40m</a:t>
                      </a:r>
                    </a:p>
                  </a:txBody>
                  <a:tcPr marL="9525" marR="9525" marT="95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3CDDD"/>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Muli Black" panose="020B0604020202020204" charset="0"/>
                        <a:cs typeface="Arial" pitchFamily="34" charset="0"/>
                      </a:endParaRP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BB3E4"/>
                    </a:solidFill>
                  </a:tcPr>
                </a:tc>
                <a:extLst>
                  <a:ext uri="{0D108BD9-81ED-4DB2-BD59-A6C34878D82A}">
                    <a16:rowId xmlns:a16="http://schemas.microsoft.com/office/drawing/2014/main" val="2813521557"/>
                  </a:ext>
                </a:extLst>
              </a:tr>
              <a:tr h="5334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5</a:t>
                      </a:r>
                    </a:p>
                  </a:txBody>
                  <a:tcPr marL="9525" marR="9525" marT="95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 Lifting height above rail</a:t>
                      </a:r>
                    </a:p>
                  </a:txBody>
                  <a:tcPr marL="9525" marR="9525" marT="95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46m</a:t>
                      </a:r>
                    </a:p>
                  </a:txBody>
                  <a:tcPr marL="9525" marR="9525" marT="95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 &lt; 36m</a:t>
                      </a:r>
                    </a:p>
                  </a:txBody>
                  <a:tcPr marL="9525" marR="9525" marT="95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3CDDD"/>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Muli Black" panose="020B0604020202020204" charset="0"/>
                        <a:cs typeface="Arial" pitchFamily="34" charset="0"/>
                      </a:endParaRP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BB3E4"/>
                    </a:solidFill>
                  </a:tcPr>
                </a:tc>
                <a:extLst>
                  <a:ext uri="{0D108BD9-81ED-4DB2-BD59-A6C34878D82A}">
                    <a16:rowId xmlns:a16="http://schemas.microsoft.com/office/drawing/2014/main" val="1491484035"/>
                  </a:ext>
                </a:extLst>
              </a:tr>
              <a:tr h="533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6 </a:t>
                      </a:r>
                    </a:p>
                  </a:txBody>
                  <a:tcPr marL="9525" marR="9525" marT="95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 Lifting capacity</a:t>
                      </a:r>
                    </a:p>
                  </a:txBody>
                  <a:tcPr marL="9525" marR="9525" marT="95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65MT (2x20’ twin)</a:t>
                      </a:r>
                    </a:p>
                  </a:txBody>
                  <a:tcPr marL="9525" marR="9525" marT="95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50MT</a:t>
                      </a:r>
                    </a:p>
                  </a:txBody>
                  <a:tcPr marL="9525" marR="9525" marT="952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3CDDD"/>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Muli Black" panose="020B0604020202020204" charset="0"/>
                        <a:cs typeface="Arial" pitchFamily="34" charset="0"/>
                      </a:endParaRP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BB3E4"/>
                    </a:solidFill>
                  </a:tcPr>
                </a:tc>
                <a:extLst>
                  <a:ext uri="{0D108BD9-81ED-4DB2-BD59-A6C34878D82A}">
                    <a16:rowId xmlns:a16="http://schemas.microsoft.com/office/drawing/2014/main" val="3784032092"/>
                  </a:ext>
                </a:extLst>
              </a:tr>
              <a:tr h="400161">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2300" b="1" i="0" u="none" strike="noStrike" kern="1200" cap="none" normalizeH="0" baseline="0" dirty="0">
                        <a:ln>
                          <a:noFill/>
                        </a:ln>
                        <a:solidFill>
                          <a:schemeClr val="tx1"/>
                        </a:solidFill>
                        <a:effectLst/>
                        <a:latin typeface="Muli Black" panose="020B0604020202020204" charset="0"/>
                        <a:ea typeface="+mn-ea"/>
                        <a:cs typeface="Arial" pitchFamily="34" charset="0"/>
                      </a:endParaRP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300" b="1" i="0" u="none" strike="noStrike" kern="1200" cap="none" normalizeH="0" baseline="0" dirty="0">
                          <a:ln>
                            <a:noFill/>
                          </a:ln>
                          <a:solidFill>
                            <a:schemeClr val="tx1"/>
                          </a:solidFill>
                          <a:effectLst/>
                          <a:latin typeface="Muli Black" panose="020B0604020202020204" charset="0"/>
                          <a:ea typeface="+mn-ea"/>
                          <a:cs typeface="Arial" pitchFamily="34" charset="0"/>
                        </a:rPr>
                        <a:t>Vessel Operation</a:t>
                      </a: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Muli Black" panose="020B0604020202020204" charset="0"/>
                        <a:cs typeface="Arial" pitchFamily="34" charset="0"/>
                      </a:endParaRP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Muli Black" panose="020B0604020202020204" charset="0"/>
                        <a:cs typeface="Arial" pitchFamily="34" charset="0"/>
                      </a:endParaRP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Muli Black" panose="020B0604020202020204" charset="0"/>
                        <a:cs typeface="Arial" pitchFamily="34" charset="0"/>
                      </a:endParaRP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BB3E4"/>
                    </a:solidFill>
                  </a:tcPr>
                </a:tc>
                <a:extLst>
                  <a:ext uri="{0D108BD9-81ED-4DB2-BD59-A6C34878D82A}">
                    <a16:rowId xmlns:a16="http://schemas.microsoft.com/office/drawing/2014/main" val="2358043827"/>
                  </a:ext>
                </a:extLst>
              </a:tr>
              <a:tr h="51423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6</a:t>
                      </a: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 Largest size</a:t>
                      </a: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FF0000"/>
                          </a:solidFill>
                          <a:effectLst/>
                          <a:latin typeface="Muli Black" panose="020B0604020202020204" charset="0"/>
                          <a:cs typeface="Arial" pitchFamily="34" charset="0"/>
                        </a:rPr>
                        <a:t>13,000** TEU (#3)</a:t>
                      </a: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&lt; 2,000 TEU</a:t>
                      </a: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3CDDD"/>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Muli Black" panose="020B0604020202020204" charset="0"/>
                        <a:cs typeface="Arial" pitchFamily="34" charset="0"/>
                      </a:endParaRP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BB3E4"/>
                    </a:solidFill>
                  </a:tcPr>
                </a:tc>
                <a:extLst>
                  <a:ext uri="{0D108BD9-81ED-4DB2-BD59-A6C34878D82A}">
                    <a16:rowId xmlns:a16="http://schemas.microsoft.com/office/drawing/2014/main" val="2463356727"/>
                  </a:ext>
                </a:extLst>
              </a:tr>
              <a:tr h="95939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7</a:t>
                      </a: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 Navigational condition</a:t>
                      </a: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Tide may effect in case vessel’s draft &gt;13m (#4)</a:t>
                      </a: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Restricted by tide almost all </a:t>
                      </a: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3CDDD"/>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Muli Black" panose="020B0604020202020204" charset="0"/>
                        <a:cs typeface="Arial" pitchFamily="34" charset="0"/>
                      </a:endParaRP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BB3E4"/>
                    </a:solidFill>
                  </a:tcPr>
                </a:tc>
                <a:extLst>
                  <a:ext uri="{0D108BD9-81ED-4DB2-BD59-A6C34878D82A}">
                    <a16:rowId xmlns:a16="http://schemas.microsoft.com/office/drawing/2014/main" val="1705188762"/>
                  </a:ext>
                </a:extLst>
              </a:tr>
              <a:tr h="400161">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2300" b="1" i="0" u="none" strike="noStrike" cap="none" normalizeH="0" baseline="0" dirty="0">
                        <a:ln>
                          <a:noFill/>
                        </a:ln>
                        <a:solidFill>
                          <a:schemeClr val="tx1"/>
                        </a:solidFill>
                        <a:effectLst/>
                        <a:latin typeface="Muli Black" panose="020B0604020202020204" charset="0"/>
                        <a:cs typeface="Arial" pitchFamily="34" charset="0"/>
                      </a:endParaRP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300" b="1" i="0" u="none" strike="noStrike" cap="none" normalizeH="0" baseline="0" dirty="0">
                          <a:ln>
                            <a:noFill/>
                          </a:ln>
                          <a:solidFill>
                            <a:schemeClr val="tx1"/>
                          </a:solidFill>
                          <a:effectLst/>
                          <a:latin typeface="Muli Black" panose="020B0604020202020204" charset="0"/>
                          <a:cs typeface="Arial" pitchFamily="34" charset="0"/>
                        </a:rPr>
                        <a:t>Service Route</a:t>
                      </a: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Muli Black" panose="020B0604020202020204" charset="0"/>
                        <a:cs typeface="Arial" pitchFamily="34" charset="0"/>
                      </a:endParaRP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Muli Black" panose="020B0604020202020204" charset="0"/>
                        <a:cs typeface="Arial" pitchFamily="34" charset="0"/>
                      </a:endParaRP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Muli Black" panose="020B0604020202020204" charset="0"/>
                        <a:cs typeface="Arial" pitchFamily="34" charset="0"/>
                      </a:endParaRP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BB3E4"/>
                    </a:solidFill>
                  </a:tcPr>
                </a:tc>
                <a:extLst>
                  <a:ext uri="{0D108BD9-81ED-4DB2-BD59-A6C34878D82A}">
                    <a16:rowId xmlns:a16="http://schemas.microsoft.com/office/drawing/2014/main" val="3181162369"/>
                  </a:ext>
                </a:extLst>
              </a:tr>
              <a:tr h="112761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8</a:t>
                      </a: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 Main target</a:t>
                      </a: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Long haul mother vessels</a:t>
                      </a: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Muli Black" panose="020B0604020202020204" charset="0"/>
                          <a:cs typeface="Arial" pitchFamily="34" charset="0"/>
                        </a:rPr>
                        <a:t>Intra-Asia Feeders, Domestic</a:t>
                      </a: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3CDDD"/>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Muli Black" panose="020B0604020202020204" charset="0"/>
                        <a:cs typeface="Arial" pitchFamily="34" charset="0"/>
                      </a:endParaRPr>
                    </a:p>
                  </a:txBody>
                  <a:tcPr marL="9525" marR="9525" marT="9518"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BB3E4"/>
                    </a:solidFill>
                  </a:tcPr>
                </a:tc>
                <a:extLst>
                  <a:ext uri="{0D108BD9-81ED-4DB2-BD59-A6C34878D82A}">
                    <a16:rowId xmlns:a16="http://schemas.microsoft.com/office/drawing/2014/main" val="1039891220"/>
                  </a:ext>
                </a:extLst>
              </a:tr>
            </a:tbl>
          </a:graphicData>
        </a:graphic>
      </p:graphicFrame>
      <p:sp>
        <p:nvSpPr>
          <p:cNvPr id="15" name="TextBox 14">
            <a:extLst>
              <a:ext uri="{FF2B5EF4-FFF2-40B4-BE49-F238E27FC236}">
                <a16:creationId xmlns:a16="http://schemas.microsoft.com/office/drawing/2014/main" id="{CEB7F1F4-E099-36E9-BB17-DFEADDB9CF2F}"/>
              </a:ext>
            </a:extLst>
          </p:cNvPr>
          <p:cNvSpPr txBox="1"/>
          <p:nvPr/>
        </p:nvSpPr>
        <p:spPr>
          <a:xfrm>
            <a:off x="13166575" y="2781300"/>
            <a:ext cx="4207222" cy="5493812"/>
          </a:xfrm>
          <a:prstGeom prst="rect">
            <a:avLst/>
          </a:prstGeom>
          <a:noFill/>
        </p:spPr>
        <p:txBody>
          <a:bodyPr wrap="square">
            <a:spAutoFit/>
          </a:bodyPr>
          <a:lstStyle/>
          <a:p>
            <a:r>
              <a:rPr lang="en-US" dirty="0">
                <a:latin typeface="Muli Black" panose="020B0604020202020204" charset="0"/>
              </a:rPr>
              <a:t>#1 original depth -14.0m</a:t>
            </a:r>
          </a:p>
          <a:p>
            <a:r>
              <a:rPr lang="en-US" dirty="0">
                <a:latin typeface="Muli Black" panose="020B0604020202020204" charset="0"/>
              </a:rPr>
              <a:t>     MOT committed to maintain </a:t>
            </a:r>
            <a:r>
              <a:rPr lang="en-US" dirty="0" err="1">
                <a:latin typeface="Muli Black" panose="020B0604020202020204" charset="0"/>
              </a:rPr>
              <a:t>Lach</a:t>
            </a:r>
            <a:r>
              <a:rPr lang="en-US" dirty="0">
                <a:latin typeface="Muli Black" panose="020B0604020202020204" charset="0"/>
              </a:rPr>
              <a:t> </a:t>
            </a:r>
          </a:p>
          <a:p>
            <a:r>
              <a:rPr lang="en-US" dirty="0">
                <a:latin typeface="Muli Black" panose="020B0604020202020204" charset="0"/>
              </a:rPr>
              <a:t>     Huyen channel depth at 13m </a:t>
            </a:r>
          </a:p>
          <a:p>
            <a:endParaRPr lang="en-US" dirty="0">
              <a:latin typeface="Muli Black" panose="020B0604020202020204" charset="0"/>
            </a:endParaRPr>
          </a:p>
          <a:p>
            <a:r>
              <a:rPr lang="en-US" dirty="0">
                <a:latin typeface="Muli Black" panose="020B0604020202020204" charset="0"/>
              </a:rPr>
              <a:t>#2 original depth -16.0m</a:t>
            </a:r>
          </a:p>
          <a:p>
            <a:pPr>
              <a:lnSpc>
                <a:spcPct val="150000"/>
              </a:lnSpc>
            </a:pPr>
            <a:r>
              <a:rPr lang="en-US" dirty="0">
                <a:latin typeface="Muli Black" panose="020B0604020202020204" charset="0"/>
              </a:rPr>
              <a:t>     Restored to -14.0m in Jan-2022</a:t>
            </a:r>
          </a:p>
          <a:p>
            <a:pPr>
              <a:lnSpc>
                <a:spcPct val="150000"/>
              </a:lnSpc>
            </a:pPr>
            <a:r>
              <a:rPr lang="en-US" dirty="0">
                <a:latin typeface="Muli Black" panose="020B0604020202020204" charset="0"/>
              </a:rPr>
              <a:t>     As of Feb-2023: </a:t>
            </a:r>
          </a:p>
          <a:p>
            <a:pPr>
              <a:lnSpc>
                <a:spcPct val="150000"/>
              </a:lnSpc>
            </a:pPr>
            <a:r>
              <a:rPr lang="en-US" dirty="0">
                <a:latin typeface="Muli Black" panose="020B0604020202020204" charset="0"/>
              </a:rPr>
              <a:t>     B1 -10.6m / B2 -11.3m</a:t>
            </a:r>
            <a:endParaRPr lang="en-US" sz="1200" dirty="0">
              <a:latin typeface="Muli Black" panose="020B0604020202020204" charset="0"/>
            </a:endParaRPr>
          </a:p>
          <a:p>
            <a:pPr>
              <a:lnSpc>
                <a:spcPct val="150000"/>
              </a:lnSpc>
            </a:pPr>
            <a:endParaRPr lang="en-US" sz="1200" dirty="0">
              <a:latin typeface="Muli Black" panose="020B0604020202020204" charset="0"/>
            </a:endParaRPr>
          </a:p>
          <a:p>
            <a:r>
              <a:rPr lang="en-US" dirty="0">
                <a:latin typeface="Muli Black" panose="020B0604020202020204" charset="0"/>
              </a:rPr>
              <a:t>#3 up to 145,000dwt</a:t>
            </a:r>
          </a:p>
          <a:p>
            <a:r>
              <a:rPr lang="en-US" dirty="0">
                <a:latin typeface="Muli Black" panose="020B0604020202020204" charset="0"/>
              </a:rPr>
              <a:t>     TC-HICT will try to get approval  </a:t>
            </a:r>
          </a:p>
          <a:p>
            <a:r>
              <a:rPr lang="en-US" dirty="0">
                <a:latin typeface="Muli Black" panose="020B0604020202020204" charset="0"/>
              </a:rPr>
              <a:t>     up to 160,000dwt</a:t>
            </a:r>
          </a:p>
          <a:p>
            <a:endParaRPr lang="en-US" dirty="0">
              <a:latin typeface="Muli Black" panose="020B0604020202020204" charset="0"/>
            </a:endParaRPr>
          </a:p>
          <a:p>
            <a:r>
              <a:rPr lang="en-US" dirty="0">
                <a:latin typeface="Muli Black" panose="020B0604020202020204" charset="0"/>
              </a:rPr>
              <a:t>#4 depends on the actual depth at the</a:t>
            </a:r>
          </a:p>
          <a:p>
            <a:r>
              <a:rPr lang="en-US" dirty="0">
                <a:latin typeface="Muli Black" panose="020B0604020202020204" charset="0"/>
              </a:rPr>
              <a:t>     channel and the berth front area </a:t>
            </a:r>
          </a:p>
        </p:txBody>
      </p:sp>
      <p:sp>
        <p:nvSpPr>
          <p:cNvPr id="16" name="Title 1">
            <a:extLst>
              <a:ext uri="{FF2B5EF4-FFF2-40B4-BE49-F238E27FC236}">
                <a16:creationId xmlns:a16="http://schemas.microsoft.com/office/drawing/2014/main" id="{6DD7F095-EE36-2F3F-02F6-F3724D32F462}"/>
              </a:ext>
            </a:extLst>
          </p:cNvPr>
          <p:cNvSpPr txBox="1">
            <a:spLocks/>
          </p:cNvSpPr>
          <p:nvPr/>
        </p:nvSpPr>
        <p:spPr bwMode="auto">
          <a:xfrm>
            <a:off x="3048000" y="179039"/>
            <a:ext cx="8683278" cy="707886"/>
          </a:xfrm>
          <a:prstGeom prst="rect">
            <a:avLst/>
          </a:prstGeom>
          <a:noFill/>
          <a:ln w="9525">
            <a:noFill/>
            <a:miter lim="800000"/>
            <a:headEnd/>
            <a:tailEnd/>
          </a:ln>
        </p:spPr>
        <p:txBody>
          <a:bodyPr wrap="square">
            <a:spAutoFit/>
          </a:bodyPr>
          <a:lstStyle/>
          <a:p>
            <a:pPr>
              <a:defRPr/>
            </a:pPr>
            <a:r>
              <a:rPr lang="en-US" altLang="en-US" sz="4000" b="1" dirty="0">
                <a:latin typeface="+mj-lt"/>
                <a:cs typeface="Times New Roman" panose="02020603050405020304" pitchFamily="18" charset="0"/>
              </a:rPr>
              <a:t>TC-HICT Capacity &amp; Advantage</a:t>
            </a:r>
          </a:p>
        </p:txBody>
      </p:sp>
      <p:pic>
        <p:nvPicPr>
          <p:cNvPr id="2" name="Picture 1">
            <a:extLst>
              <a:ext uri="{FF2B5EF4-FFF2-40B4-BE49-F238E27FC236}">
                <a16:creationId xmlns:a16="http://schemas.microsoft.com/office/drawing/2014/main" id="{DC86BE0D-F2BC-4D93-32A1-71CF986D8A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1" y="90094"/>
            <a:ext cx="1828799" cy="885776"/>
          </a:xfrm>
          <a:prstGeom prst="rect">
            <a:avLst/>
          </a:prstGeom>
        </p:spPr>
      </p:pic>
      <p:cxnSp>
        <p:nvCxnSpPr>
          <p:cNvPr id="3" name="Straight Connector 2">
            <a:extLst>
              <a:ext uri="{FF2B5EF4-FFF2-40B4-BE49-F238E27FC236}">
                <a16:creationId xmlns:a16="http://schemas.microsoft.com/office/drawing/2014/main" id="{B2646CAD-609F-147A-ADA6-4CA440CF3E8B}"/>
              </a:ext>
            </a:extLst>
          </p:cNvPr>
          <p:cNvCxnSpPr>
            <a:cxnSpLocks/>
          </p:cNvCxnSpPr>
          <p:nvPr/>
        </p:nvCxnSpPr>
        <p:spPr>
          <a:xfrm>
            <a:off x="0" y="975871"/>
            <a:ext cx="18288000"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42049DC-8345-1483-802E-43466B6C7105}"/>
              </a:ext>
            </a:extLst>
          </p:cNvPr>
          <p:cNvSpPr txBox="1"/>
          <p:nvPr/>
        </p:nvSpPr>
        <p:spPr>
          <a:xfrm>
            <a:off x="17487900" y="381132"/>
            <a:ext cx="609600" cy="369332"/>
          </a:xfrm>
          <a:prstGeom prst="rect">
            <a:avLst/>
          </a:prstGeom>
          <a:noFill/>
        </p:spPr>
        <p:txBody>
          <a:bodyPr wrap="square" rtlCol="0">
            <a:spAutoFit/>
          </a:bodyPr>
          <a:lstStyle/>
          <a:p>
            <a:fld id="{04625842-8E30-480D-915C-0F23812B9802}" type="slidenum">
              <a:rPr kumimoji="1" lang="ja-JP" altLang="en-US" smtClean="0"/>
              <a:t>9</a:t>
            </a:fld>
            <a:endParaRPr kumimoji="1" lang="ja-JP" altLang="en-US" dirty="0"/>
          </a:p>
        </p:txBody>
      </p:sp>
    </p:spTree>
    <p:extLst>
      <p:ext uri="{BB962C8B-B14F-4D97-AF65-F5344CB8AC3E}">
        <p14:creationId xmlns:p14="http://schemas.microsoft.com/office/powerpoint/2010/main" val="429246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40B42FDA918A6C42B0BD74A482F9C56D" ma:contentTypeVersion="5" ma:contentTypeDescription="Tạo tài liệu mới." ma:contentTypeScope="" ma:versionID="bdbfa7b8423faee19e5c192732ad0146">
  <xsd:schema xmlns:xsd="http://www.w3.org/2001/XMLSchema" xmlns:xs="http://www.w3.org/2001/XMLSchema" xmlns:p="http://schemas.microsoft.com/office/2006/metadata/properties" xmlns:ns2="8cc388ad-fd85-4289-8754-6a298f597fd7" xmlns:ns3="9d1eb990-ce79-4100-b5bc-e8e43ef7fc9d" targetNamespace="http://schemas.microsoft.com/office/2006/metadata/properties" ma:root="true" ma:fieldsID="423953d9fb8cb08cb1b8097e261cf73a" ns2:_="" ns3:_="">
    <xsd:import namespace="8cc388ad-fd85-4289-8754-6a298f597fd7"/>
    <xsd:import namespace="9d1eb990-ce79-4100-b5bc-e8e43ef7fc9d"/>
    <xsd:element name="properties">
      <xsd:complexType>
        <xsd:sequence>
          <xsd:element name="documentManagement">
            <xsd:complexType>
              <xsd:all>
                <xsd:element ref="ns2:MoTa" minOccurs="0"/>
                <xsd:element ref="ns2:Orders" minOccurs="0"/>
                <xsd:element ref="ns3:An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c388ad-fd85-4289-8754-6a298f597fd7" elementFormDefault="qualified">
    <xsd:import namespace="http://schemas.microsoft.com/office/2006/documentManagement/types"/>
    <xsd:import namespace="http://schemas.microsoft.com/office/infopath/2007/PartnerControls"/>
    <xsd:element name="MoTa" ma:index="2" nillable="true" ma:displayName="MoTa" ma:internalName="MoTa">
      <xsd:simpleType>
        <xsd:restriction base="dms:Note">
          <xsd:maxLength value="255"/>
        </xsd:restriction>
      </xsd:simpleType>
    </xsd:element>
    <xsd:element name="Orders" ma:index="3" nillable="true" ma:displayName="Orders" ma:internalName="Orders"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9d1eb990-ce79-4100-b5bc-e8e43ef7fc9d" elementFormDefault="qualified">
    <xsd:import namespace="http://schemas.microsoft.com/office/2006/documentManagement/types"/>
    <xsd:import namespace="http://schemas.microsoft.com/office/infopath/2007/PartnerControls"/>
    <xsd:element name="Anh" ma:index="4" nillable="true" ma:displayName="Ảnh" ma:internalName="Anh"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Loại Nội dung"/>
        <xsd:element ref="dc:title" minOccurs="0" maxOccurs="1" ma:index="1"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oTa xmlns="8cc388ad-fd85-4289-8754-6a298f597fd7" xsi:nil="true"/>
    <Anh xmlns="9d1eb990-ce79-4100-b5bc-e8e43ef7fc9d" xsi:nil="true"/>
    <Orders xmlns="8cc388ad-fd85-4289-8754-6a298f597fd7" xsi:nil="true"/>
  </documentManagement>
</p:properties>
</file>

<file path=customXml/itemProps1.xml><?xml version="1.0" encoding="utf-8"?>
<ds:datastoreItem xmlns:ds="http://schemas.openxmlformats.org/officeDocument/2006/customXml" ds:itemID="{6AEFAE9C-8EE6-45E2-A75A-E4F112CA23EE}"/>
</file>

<file path=customXml/itemProps2.xml><?xml version="1.0" encoding="utf-8"?>
<ds:datastoreItem xmlns:ds="http://schemas.openxmlformats.org/officeDocument/2006/customXml" ds:itemID="{74E9275C-C8DA-46D3-AA5D-063DEE29F848}">
  <ds:schemaRefs>
    <ds:schemaRef ds:uri="http://schemas.microsoft.com/sharepoint/v3/contenttype/forms"/>
  </ds:schemaRefs>
</ds:datastoreItem>
</file>

<file path=customXml/itemProps3.xml><?xml version="1.0" encoding="utf-8"?>
<ds:datastoreItem xmlns:ds="http://schemas.openxmlformats.org/officeDocument/2006/customXml" ds:itemID="{813CE870-E037-4ED4-84F8-04BD26C1E77E}">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d8d762db-a8a2-48d6-b1fc-83b5ffe1ef7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6168</TotalTime>
  <Words>2488</Words>
  <Application>Microsoft Office PowerPoint</Application>
  <PresentationFormat>Custom</PresentationFormat>
  <Paragraphs>832</Paragraphs>
  <Slides>20</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Arial</vt:lpstr>
      <vt:lpstr>Calibri</vt:lpstr>
      <vt:lpstr>Arial Black</vt:lpstr>
      <vt:lpstr>Britannic Bold</vt:lpstr>
      <vt:lpstr>Muli Black</vt:lpstr>
      <vt:lpstr>Calibri Light</vt:lpstr>
      <vt:lpstr>Times New Roman</vt:lpstr>
      <vt:lpstr>Muli Bold</vt:lpstr>
      <vt:lpstr>游ゴシック</vt:lpstr>
      <vt:lpstr>Noto Serif Display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Public</dc:creator>
  <cp:lastModifiedBy>Nam Phạm</cp:lastModifiedBy>
  <cp:revision>167</cp:revision>
  <cp:lastPrinted>2023-04-19T11:10:11Z</cp:lastPrinted>
  <dcterms:created xsi:type="dcterms:W3CDTF">2006-08-16T00:00:00Z</dcterms:created>
  <dcterms:modified xsi:type="dcterms:W3CDTF">2023-05-25T01:40:16Z</dcterms:modified>
  <dc:identifier>DAFBlkXbsBU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0x01010040B42FDA918A6C42B0BD74A482F9C56D</vt:lpwstr>
  </property>
</Properties>
</file>